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22" r:id="rId1"/>
  </p:sldMasterIdLst>
  <p:notesMasterIdLst>
    <p:notesMasterId r:id="rId59"/>
  </p:notesMasterIdLst>
  <p:handoutMasterIdLst>
    <p:handoutMasterId r:id="rId60"/>
  </p:handoutMasterIdLst>
  <p:sldIdLst>
    <p:sldId id="515" r:id="rId2"/>
    <p:sldId id="517" r:id="rId3"/>
    <p:sldId id="590" r:id="rId4"/>
    <p:sldId id="591" r:id="rId5"/>
    <p:sldId id="592" r:id="rId6"/>
    <p:sldId id="618" r:id="rId7"/>
    <p:sldId id="593" r:id="rId8"/>
    <p:sldId id="594" r:id="rId9"/>
    <p:sldId id="596" r:id="rId10"/>
    <p:sldId id="629" r:id="rId11"/>
    <p:sldId id="598" r:id="rId12"/>
    <p:sldId id="630" r:id="rId13"/>
    <p:sldId id="599" r:id="rId14"/>
    <p:sldId id="600" r:id="rId15"/>
    <p:sldId id="602" r:id="rId16"/>
    <p:sldId id="603" r:id="rId17"/>
    <p:sldId id="604" r:id="rId18"/>
    <p:sldId id="605" r:id="rId19"/>
    <p:sldId id="619" r:id="rId20"/>
    <p:sldId id="606" r:id="rId21"/>
    <p:sldId id="607" r:id="rId22"/>
    <p:sldId id="608" r:id="rId23"/>
    <p:sldId id="609" r:id="rId24"/>
    <p:sldId id="610" r:id="rId25"/>
    <p:sldId id="611" r:id="rId26"/>
    <p:sldId id="613" r:id="rId27"/>
    <p:sldId id="614" r:id="rId28"/>
    <p:sldId id="615" r:id="rId29"/>
    <p:sldId id="616" r:id="rId30"/>
    <p:sldId id="632" r:id="rId31"/>
    <p:sldId id="620" r:id="rId32"/>
    <p:sldId id="646" r:id="rId33"/>
    <p:sldId id="645" r:id="rId34"/>
    <p:sldId id="621" r:id="rId35"/>
    <p:sldId id="622" r:id="rId36"/>
    <p:sldId id="633" r:id="rId37"/>
    <p:sldId id="653" r:id="rId38"/>
    <p:sldId id="626" r:id="rId39"/>
    <p:sldId id="624" r:id="rId40"/>
    <p:sldId id="627" r:id="rId41"/>
    <p:sldId id="628" r:id="rId42"/>
    <p:sldId id="634" r:id="rId43"/>
    <p:sldId id="635" r:id="rId44"/>
    <p:sldId id="636" r:id="rId45"/>
    <p:sldId id="637" r:id="rId46"/>
    <p:sldId id="638" r:id="rId47"/>
    <p:sldId id="642" r:id="rId48"/>
    <p:sldId id="639" r:id="rId49"/>
    <p:sldId id="640" r:id="rId50"/>
    <p:sldId id="641" r:id="rId51"/>
    <p:sldId id="643" r:id="rId52"/>
    <p:sldId id="654" r:id="rId53"/>
    <p:sldId id="655" r:id="rId54"/>
    <p:sldId id="656" r:id="rId55"/>
    <p:sldId id="657" r:id="rId56"/>
    <p:sldId id="658" r:id="rId57"/>
    <p:sldId id="659" r:id="rId58"/>
  </p:sldIdLst>
  <p:sldSz cx="9144000" cy="6858000" type="screen4x3"/>
  <p:notesSz cx="7315200" cy="9601200"/>
  <p:custShowLst>
    <p:custShow name="Custom Show 1" id="0">
      <p:sldLst/>
    </p:custShow>
  </p:custShowLst>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0000FF"/>
    <a:srgbClr val="B911A5"/>
    <a:srgbClr val="0033CC"/>
    <a:srgbClr val="FFFFAF"/>
    <a:srgbClr val="FFCCCC"/>
    <a:srgbClr val="008000"/>
    <a:srgbClr val="000000"/>
    <a:srgbClr val="CC0000"/>
    <a:srgbClr val="3D0F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9" autoAdjust="0"/>
    <p:restoredTop sz="98842" autoAdjust="0"/>
  </p:normalViewPr>
  <p:slideViewPr>
    <p:cSldViewPr>
      <p:cViewPr varScale="1">
        <p:scale>
          <a:sx n="74" d="100"/>
          <a:sy n="74"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826"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515CB4EA-65B5-4873-AAF4-7E2BC18EBAE1}" type="datetimeFigureOut">
              <a:rPr lang="en-US"/>
              <a:pPr>
                <a:defRPr/>
              </a:pPr>
              <a:t>8/6/2024</a:t>
            </a:fld>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Calibri" pitchFamily="34" charset="0"/>
              </a:defRPr>
            </a:lvl1pPr>
          </a:lstStyle>
          <a:p>
            <a:fld id="{BAFFCE86-6F0D-4DCE-8CE4-FAB5F209D6AD}"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75752ABA-6ECD-44EA-8E7A-0BB13BF97006}" type="datetimeFigureOut">
              <a:rPr lang="en-US"/>
              <a:pPr>
                <a:defRPr/>
              </a:pPr>
              <a:t>8/6/2024</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Calibri" pitchFamily="34" charset="0"/>
              </a:defRPr>
            </a:lvl1pPr>
          </a:lstStyle>
          <a:p>
            <a:fld id="{99B69FB8-9A96-4A87-93C1-6C9BDCDA42A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B69FB8-9A96-4A87-93C1-6C9BDCDA42A2}" type="slidenum">
              <a:rPr lang="en-US" altLang="en-US" smtClean="0"/>
              <a:pPr/>
              <a:t>57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B670-95AA-92E3-72F9-F9506771DD6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AEB9585-515B-BC1A-6AF3-A668CE98839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FBFA05-17B3-0B87-4555-F32BDD99C961}"/>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5" name="Footer Placeholder 4">
            <a:extLst>
              <a:ext uri="{FF2B5EF4-FFF2-40B4-BE49-F238E27FC236}">
                <a16:creationId xmlns:a16="http://schemas.microsoft.com/office/drawing/2014/main" id="{D0B75F62-271D-7932-09BA-022F18349C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72E4D-219B-54EF-B9F4-83A6B088F9D2}"/>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56477887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2924-5741-151F-80A5-4F473E13AF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8B7E25-43CB-6745-AEBD-4B1FD00687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D0967-273C-9145-DE48-7E09CAB03E49}"/>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5" name="Footer Placeholder 4">
            <a:extLst>
              <a:ext uri="{FF2B5EF4-FFF2-40B4-BE49-F238E27FC236}">
                <a16:creationId xmlns:a16="http://schemas.microsoft.com/office/drawing/2014/main" id="{67C7CEB1-F571-9CB0-7923-0F463E30F2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CEA273-D891-2967-F3E4-2D6FF06A2815}"/>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7885172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7B0B4-3E6C-6C19-9A87-968F8A8707B1}"/>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EC77D3-7173-E17D-7E73-135976B4D84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815C79-4A36-8E86-55F5-F1CF7157A1DB}"/>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5" name="Footer Placeholder 4">
            <a:extLst>
              <a:ext uri="{FF2B5EF4-FFF2-40B4-BE49-F238E27FC236}">
                <a16:creationId xmlns:a16="http://schemas.microsoft.com/office/drawing/2014/main" id="{A455B074-68ED-1F2C-874A-32D6893D7D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7E60C8-D5E7-C524-5E75-247AB4C20D57}"/>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224529023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cxnSp>
        <p:nvCxnSpPr>
          <p:cNvPr id="2" name="Straight Connector 1"/>
          <p:cNvCxnSpPr/>
          <p:nvPr userDrawn="1"/>
        </p:nvCxnSpPr>
        <p:spPr>
          <a:xfrm rot="10800000" flipH="1">
            <a:off x="0" y="304800"/>
            <a:ext cx="9144000" cy="6350"/>
          </a:xfrm>
          <a:prstGeom prst="line">
            <a:avLst/>
          </a:prstGeom>
          <a:ln>
            <a:solidFill>
              <a:srgbClr val="0000FF"/>
            </a:solidFill>
          </a:ln>
        </p:spPr>
        <p:style>
          <a:lnRef idx="1">
            <a:schemeClr val="accent2"/>
          </a:lnRef>
          <a:fillRef idx="0">
            <a:schemeClr val="accent2"/>
          </a:fillRef>
          <a:effectRef idx="0">
            <a:schemeClr val="accent2"/>
          </a:effectRef>
          <a:fontRef idx="minor">
            <a:schemeClr val="tx1"/>
          </a:fontRef>
        </p:style>
      </p:cxnSp>
      <p:cxnSp>
        <p:nvCxnSpPr>
          <p:cNvPr id="3" name="Straight Connector 2"/>
          <p:cNvCxnSpPr/>
          <p:nvPr userDrawn="1"/>
        </p:nvCxnSpPr>
        <p:spPr>
          <a:xfrm rot="5400000" flipH="1" flipV="1">
            <a:off x="-3113087" y="3417887"/>
            <a:ext cx="6859588" cy="23813"/>
          </a:xfrm>
          <a:prstGeom prst="line">
            <a:avLst/>
          </a:prstGeom>
          <a:ln>
            <a:solidFill>
              <a:srgbClr val="0000FF"/>
            </a:solidFill>
          </a:ln>
        </p:spPr>
        <p:style>
          <a:lnRef idx="1">
            <a:schemeClr val="accent2"/>
          </a:lnRef>
          <a:fillRef idx="0">
            <a:schemeClr val="accent2"/>
          </a:fillRef>
          <a:effectRef idx="0">
            <a:schemeClr val="accent2"/>
          </a:effectRef>
          <a:fontRef idx="minor">
            <a:schemeClr val="tx1"/>
          </a:fontRef>
        </p:style>
      </p:cxnSp>
      <p:sp>
        <p:nvSpPr>
          <p:cNvPr id="4" name="Rectangle 3"/>
          <p:cNvSpPr/>
          <p:nvPr userDrawn="1"/>
        </p:nvSpPr>
        <p:spPr>
          <a:xfrm>
            <a:off x="1828800" y="-7938"/>
            <a:ext cx="5867400" cy="307976"/>
          </a:xfrm>
          <a:prstGeom prst="rect">
            <a:avLst/>
          </a:prstGeom>
        </p:spPr>
        <p:txBody>
          <a:bodyPr>
            <a:spAutoFit/>
          </a:bodyPr>
          <a:lstStyle/>
          <a:p>
            <a:pPr algn="ctr">
              <a:defRPr/>
            </a:pPr>
            <a:r>
              <a:rPr lang="en-US" sz="1400" b="1" dirty="0">
                <a:ln w="0"/>
                <a:solidFill>
                  <a:srgbClr val="CC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SHORT RANGE WIRELESS COMMUNICATION</a:t>
            </a:r>
          </a:p>
        </p:txBody>
      </p:sp>
    </p:spTree>
    <p:extLst>
      <p:ext uri="{BB962C8B-B14F-4D97-AF65-F5344CB8AC3E}">
        <p14:creationId xmlns:p14="http://schemas.microsoft.com/office/powerpoint/2010/main" val="696516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cxnSp>
        <p:nvCxnSpPr>
          <p:cNvPr id="2" name="Straight Connector 1"/>
          <p:cNvCxnSpPr/>
          <p:nvPr userDrawn="1"/>
        </p:nvCxnSpPr>
        <p:spPr>
          <a:xfrm rot="10800000" flipH="1">
            <a:off x="0" y="304800"/>
            <a:ext cx="9144000" cy="6350"/>
          </a:xfrm>
          <a:prstGeom prst="line">
            <a:avLst/>
          </a:prstGeom>
          <a:ln>
            <a:solidFill>
              <a:srgbClr val="0000FF"/>
            </a:solidFill>
          </a:ln>
        </p:spPr>
        <p:style>
          <a:lnRef idx="1">
            <a:schemeClr val="accent2"/>
          </a:lnRef>
          <a:fillRef idx="0">
            <a:schemeClr val="accent2"/>
          </a:fillRef>
          <a:effectRef idx="0">
            <a:schemeClr val="accent2"/>
          </a:effectRef>
          <a:fontRef idx="minor">
            <a:schemeClr val="tx1"/>
          </a:fontRef>
        </p:style>
      </p:cxnSp>
      <p:cxnSp>
        <p:nvCxnSpPr>
          <p:cNvPr id="3" name="Straight Connector 2"/>
          <p:cNvCxnSpPr/>
          <p:nvPr userDrawn="1"/>
        </p:nvCxnSpPr>
        <p:spPr>
          <a:xfrm rot="5400000" flipH="1" flipV="1">
            <a:off x="-3113087" y="3417887"/>
            <a:ext cx="6859588" cy="23813"/>
          </a:xfrm>
          <a:prstGeom prst="line">
            <a:avLst/>
          </a:prstGeom>
          <a:ln>
            <a:solidFill>
              <a:srgbClr val="0000FF"/>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C911-851E-036A-FF4A-991D90FC83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539376-8F20-210C-5731-D6FF594052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BB88A7-8BF0-7404-A997-64C91D3D320C}"/>
              </a:ext>
            </a:extLst>
          </p:cNvPr>
          <p:cNvSpPr>
            <a:spLocks noGrp="1"/>
          </p:cNvSpPr>
          <p:nvPr>
            <p:ph type="dt" sz="half" idx="10"/>
          </p:nvPr>
        </p:nvSpPr>
        <p:spPr/>
        <p:txBody>
          <a:bodyPr/>
          <a:lstStyle/>
          <a:p>
            <a:pPr>
              <a:defRPr/>
            </a:pPr>
            <a:fld id="{1E567DA0-2248-4A40-BD5B-05EFD28877FA}" type="datetimeFigureOut">
              <a:rPr lang="en-IN" smtClean="0"/>
              <a:pPr>
                <a:defRPr/>
              </a:pPr>
              <a:t>06-08-2024</a:t>
            </a:fld>
            <a:endParaRPr lang="en-IN"/>
          </a:p>
        </p:txBody>
      </p:sp>
      <p:sp>
        <p:nvSpPr>
          <p:cNvPr id="5" name="Footer Placeholder 4">
            <a:extLst>
              <a:ext uri="{FF2B5EF4-FFF2-40B4-BE49-F238E27FC236}">
                <a16:creationId xmlns:a16="http://schemas.microsoft.com/office/drawing/2014/main" id="{C6D2C520-5E4E-95B4-A65F-AE82B426D564}"/>
              </a:ext>
            </a:extLst>
          </p:cNvPr>
          <p:cNvSpPr>
            <a:spLocks noGrp="1"/>
          </p:cNvSpPr>
          <p:nvPr>
            <p:ph type="ftr" sz="quarter" idx="11"/>
          </p:nvPr>
        </p:nvSpPr>
        <p:spPr/>
        <p:txBody>
          <a:bodyPr/>
          <a:lstStyle/>
          <a:p>
            <a:pPr>
              <a:defRPr/>
            </a:pPr>
            <a:endParaRPr lang="en-IN"/>
          </a:p>
        </p:txBody>
      </p:sp>
      <p:sp>
        <p:nvSpPr>
          <p:cNvPr id="6" name="Slide Number Placeholder 5">
            <a:extLst>
              <a:ext uri="{FF2B5EF4-FFF2-40B4-BE49-F238E27FC236}">
                <a16:creationId xmlns:a16="http://schemas.microsoft.com/office/drawing/2014/main" id="{1FBAD91E-5BB4-E227-F0D9-402D73087F8C}"/>
              </a:ext>
            </a:extLst>
          </p:cNvPr>
          <p:cNvSpPr>
            <a:spLocks noGrp="1"/>
          </p:cNvSpPr>
          <p:nvPr>
            <p:ph type="sldNum" sz="quarter" idx="12"/>
          </p:nvPr>
        </p:nvSpPr>
        <p:spPr/>
        <p:txBody>
          <a:bodyPr/>
          <a:lstStyle/>
          <a:p>
            <a:fld id="{4BCCE431-CBD3-4C4C-8C9E-9471E255B3CC}" type="slidenum">
              <a:rPr lang="en-IN" altLang="en-US" smtClean="0"/>
              <a:pPr/>
              <a:t>‹#›</a:t>
            </a:fld>
            <a:endParaRPr lang="en-IN" altLang="en-US"/>
          </a:p>
        </p:txBody>
      </p:sp>
    </p:spTree>
    <p:extLst>
      <p:ext uri="{BB962C8B-B14F-4D97-AF65-F5344CB8AC3E}">
        <p14:creationId xmlns:p14="http://schemas.microsoft.com/office/powerpoint/2010/main" val="123062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8EA0-878A-6D56-45C1-75A0C707387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5AB91B-12B5-EEAB-B519-F4D8551ED87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913803-3CE5-1708-1AC8-C73BAD0DA933}"/>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5" name="Footer Placeholder 4">
            <a:extLst>
              <a:ext uri="{FF2B5EF4-FFF2-40B4-BE49-F238E27FC236}">
                <a16:creationId xmlns:a16="http://schemas.microsoft.com/office/drawing/2014/main" id="{72303F8C-D529-63C1-BAA6-D590D818B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7420F-8FB3-8D02-636C-F251B663A40A}"/>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2294774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1D9B-8D57-F349-0D17-AE37C64B26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631D3C-1A6B-0C8E-0066-88719613019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B051B5-D42C-1713-98E3-C9E0FB71CC2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49A2F0F-6B60-706D-FB76-EF2F328B948B}"/>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6" name="Footer Placeholder 5">
            <a:extLst>
              <a:ext uri="{FF2B5EF4-FFF2-40B4-BE49-F238E27FC236}">
                <a16:creationId xmlns:a16="http://schemas.microsoft.com/office/drawing/2014/main" id="{E0BFC16B-D7A5-D849-5490-794AC791F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3259CC-E313-F683-911D-A4008EA5541D}"/>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14678815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4C12-7715-353B-A9B5-421C6F9BA847}"/>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0B89B4-A933-25DC-83C4-00B8BBCA53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52AE7E3-C405-B99A-B39D-8FA999FF019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5A74B15-1584-25EC-D4CB-7B2C90DE76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08DA834-0132-0974-BED1-81B8A1FF6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A24A39-E67E-0BE4-B52D-DEB2F8DC6261}"/>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8" name="Footer Placeholder 7">
            <a:extLst>
              <a:ext uri="{FF2B5EF4-FFF2-40B4-BE49-F238E27FC236}">
                <a16:creationId xmlns:a16="http://schemas.microsoft.com/office/drawing/2014/main" id="{A5E2567C-1F40-3766-45FA-14C4C5E47C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D2476B-C538-CA68-2C24-FD85ED821D05}"/>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39479642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D344-85A3-F5CD-5CD0-B2CFC37D5E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FC07B1-4245-7725-B92D-131E48A1211D}"/>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4" name="Footer Placeholder 3">
            <a:extLst>
              <a:ext uri="{FF2B5EF4-FFF2-40B4-BE49-F238E27FC236}">
                <a16:creationId xmlns:a16="http://schemas.microsoft.com/office/drawing/2014/main" id="{B2CB552A-C136-E5BF-115C-A2E0773BAD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1260C3-9172-952A-68B8-7176799B9EE0}"/>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9625471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9284-98E9-6349-EEB5-BBB6E00464B3}"/>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3" name="Footer Placeholder 2">
            <a:extLst>
              <a:ext uri="{FF2B5EF4-FFF2-40B4-BE49-F238E27FC236}">
                <a16:creationId xmlns:a16="http://schemas.microsoft.com/office/drawing/2014/main" id="{5AEDA799-77D7-C44E-0177-A80CE5C709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0A3C26-0B22-F299-CCA1-BDD400BA1451}"/>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6560728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9C1B-AF0E-B620-7F57-915AAF081AC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B33ACB-F659-64F7-5E07-E66734A68AB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D58BF1-91A7-360F-C3D9-E2CC671E713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2A95BB7-7AF8-CFFE-8E61-BEFA741E8F27}"/>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6" name="Footer Placeholder 5">
            <a:extLst>
              <a:ext uri="{FF2B5EF4-FFF2-40B4-BE49-F238E27FC236}">
                <a16:creationId xmlns:a16="http://schemas.microsoft.com/office/drawing/2014/main" id="{D5341222-D935-7B6C-5BE3-4F593FFA3B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0E8231-8BBB-0C5C-7DC6-D8CD0ACEA240}"/>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35757956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B4AE-CB62-ECE3-F25E-9094D5FD25B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EBA8E0-2191-C013-EA27-9A3792C39FB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DCBDF1B3-7F68-E4A4-2188-8F196FFC785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ADC366A-9A50-196B-C5F3-857434E362CA}"/>
              </a:ext>
            </a:extLst>
          </p:cNvPr>
          <p:cNvSpPr>
            <a:spLocks noGrp="1"/>
          </p:cNvSpPr>
          <p:nvPr>
            <p:ph type="dt" sz="half" idx="10"/>
          </p:nvPr>
        </p:nvSpPr>
        <p:spPr/>
        <p:txBody>
          <a:bodyPr/>
          <a:lstStyle/>
          <a:p>
            <a:fld id="{D4C8F2D6-AF43-4D27-9AA2-8BCEA28D0947}" type="datetimeFigureOut">
              <a:rPr lang="en-IN" smtClean="0"/>
              <a:t>06-08-2024</a:t>
            </a:fld>
            <a:endParaRPr lang="en-IN"/>
          </a:p>
        </p:txBody>
      </p:sp>
      <p:sp>
        <p:nvSpPr>
          <p:cNvPr id="6" name="Footer Placeholder 5">
            <a:extLst>
              <a:ext uri="{FF2B5EF4-FFF2-40B4-BE49-F238E27FC236}">
                <a16:creationId xmlns:a16="http://schemas.microsoft.com/office/drawing/2014/main" id="{075897A4-5535-1E6E-BE8F-0B721D57CA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35B3D2-7007-D448-FC3D-FB0511D8EEA3}"/>
              </a:ext>
            </a:extLst>
          </p:cNvPr>
          <p:cNvSpPr>
            <a:spLocks noGrp="1"/>
          </p:cNvSpPr>
          <p:nvPr>
            <p:ph type="sldNum" sz="quarter" idx="12"/>
          </p:nvPr>
        </p:nvSpPr>
        <p:spPr/>
        <p:txBody>
          <a:bodyPr/>
          <a:lstStyle/>
          <a:p>
            <a:fld id="{4E06A066-4F5F-4786-BE10-E6D21FBC0431}" type="slidenum">
              <a:rPr lang="en-IN" smtClean="0"/>
              <a:t>‹#›</a:t>
            </a:fld>
            <a:endParaRPr lang="en-IN"/>
          </a:p>
        </p:txBody>
      </p:sp>
    </p:spTree>
    <p:extLst>
      <p:ext uri="{BB962C8B-B14F-4D97-AF65-F5344CB8AC3E}">
        <p14:creationId xmlns:p14="http://schemas.microsoft.com/office/powerpoint/2010/main" val="39252889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46B00-3963-F31D-21DB-A816FC2D4B7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1E6FDB-AD23-C349-02AF-87BA104B3C1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BF53EC-3705-AB8E-7CFE-29E12797376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BB93E03-2162-4A57-B8A7-09BC0CA550B4}" type="datetime1">
              <a:rPr lang="en-IN" smtClean="0"/>
              <a:pPr>
                <a:defRPr/>
              </a:pPr>
              <a:t>06-08-2024</a:t>
            </a:fld>
            <a:endParaRPr lang="en-IN" dirty="0"/>
          </a:p>
        </p:txBody>
      </p:sp>
      <p:sp>
        <p:nvSpPr>
          <p:cNvPr id="5" name="Footer Placeholder 4">
            <a:extLst>
              <a:ext uri="{FF2B5EF4-FFF2-40B4-BE49-F238E27FC236}">
                <a16:creationId xmlns:a16="http://schemas.microsoft.com/office/drawing/2014/main" id="{994B982B-96D9-E64C-A777-3786B19F124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IN"/>
              <a:t>Footer</a:t>
            </a:r>
            <a:endParaRPr lang="en-IN" dirty="0"/>
          </a:p>
        </p:txBody>
      </p:sp>
      <p:sp>
        <p:nvSpPr>
          <p:cNvPr id="6" name="Slide Number Placeholder 5">
            <a:extLst>
              <a:ext uri="{FF2B5EF4-FFF2-40B4-BE49-F238E27FC236}">
                <a16:creationId xmlns:a16="http://schemas.microsoft.com/office/drawing/2014/main" id="{50E64689-E01C-C6D5-7170-9E99032E719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20438B9-A5F4-48AD-8033-5D615E9E1BB6}" type="slidenum">
              <a:rPr lang="en-IN" smtClean="0"/>
              <a:pPr/>
              <a:t>‹#›</a:t>
            </a:fld>
            <a:endParaRPr lang="en-IN"/>
          </a:p>
        </p:txBody>
      </p:sp>
    </p:spTree>
    <p:extLst>
      <p:ext uri="{BB962C8B-B14F-4D97-AF65-F5344CB8AC3E}">
        <p14:creationId xmlns:p14="http://schemas.microsoft.com/office/powerpoint/2010/main" val="716166019"/>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592"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jpe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sz="3600" b="1" dirty="0"/>
              <a:t>Unit-2 – Baseband coding basics</a:t>
            </a:r>
          </a:p>
        </p:txBody>
      </p:sp>
      <p:graphicFrame>
        <p:nvGraphicFramePr>
          <p:cNvPr id="4" name="Content Placeholder 3"/>
          <p:cNvGraphicFramePr>
            <a:graphicFrameLocks noGrp="1"/>
          </p:cNvGraphicFramePr>
          <p:nvPr>
            <p:ph idx="4294967295"/>
          </p:nvPr>
        </p:nvGraphicFramePr>
        <p:xfrm>
          <a:off x="0" y="1371600"/>
          <a:ext cx="8229600" cy="4652010"/>
        </p:xfrm>
        <a:graphic>
          <a:graphicData uri="http://schemas.openxmlformats.org/drawingml/2006/table">
            <a:tbl>
              <a:tblPr firstRow="1" bandRow="1">
                <a:tableStyleId>{BC89EF96-8CEA-46FF-86C4-4CE0E7609802}</a:tableStyleId>
              </a:tblPr>
              <a:tblGrid>
                <a:gridCol w="533400">
                  <a:extLst>
                    <a:ext uri="{9D8B030D-6E8A-4147-A177-3AD203B41FA5}">
                      <a16:colId xmlns:a16="http://schemas.microsoft.com/office/drawing/2014/main" val="20000"/>
                    </a:ext>
                  </a:extLst>
                </a:gridCol>
                <a:gridCol w="7696200">
                  <a:extLst>
                    <a:ext uri="{9D8B030D-6E8A-4147-A177-3AD203B41FA5}">
                      <a16:colId xmlns:a16="http://schemas.microsoft.com/office/drawing/2014/main" val="20001"/>
                    </a:ext>
                  </a:extLst>
                </a:gridCol>
              </a:tblGrid>
              <a:tr h="370840">
                <a:tc>
                  <a:txBody>
                    <a:bodyPr/>
                    <a:lstStyle/>
                    <a:p>
                      <a:pPr marL="90170" marR="0" algn="ctr">
                        <a:lnSpc>
                          <a:spcPct val="107000"/>
                        </a:lnSpc>
                        <a:spcBef>
                          <a:spcPts val="0"/>
                        </a:spcBef>
                        <a:spcAft>
                          <a:spcPts val="0"/>
                        </a:spcAft>
                      </a:pPr>
                      <a:r>
                        <a:rPr lang="en-US" sz="2000" b="1" i="1" dirty="0">
                          <a:solidFill>
                            <a:srgbClr val="000000"/>
                          </a:solidFill>
                          <a:latin typeface="+mn-lt"/>
                          <a:ea typeface="Times New Roman"/>
                          <a:cs typeface="Calibri"/>
                        </a:rPr>
                        <a:t>1</a:t>
                      </a:r>
                      <a:endParaRPr lang="en-US" sz="2000" b="1" i="1" dirty="0">
                        <a:latin typeface="+mn-lt"/>
                        <a:ea typeface="Calibri"/>
                        <a:cs typeface="Calibri"/>
                      </a:endParaRPr>
                    </a:p>
                  </a:txBody>
                  <a:tcPr marL="68580" marR="68580" marT="0" marB="0">
                    <a:solidFill>
                      <a:schemeClr val="bg2"/>
                    </a:solidFill>
                  </a:tcPr>
                </a:tc>
                <a:tc>
                  <a:txBody>
                    <a:bodyPr/>
                    <a:lstStyle/>
                    <a:p>
                      <a:pPr>
                        <a:lnSpc>
                          <a:spcPct val="107000"/>
                        </a:lnSpc>
                        <a:spcAft>
                          <a:spcPts val="0"/>
                        </a:spcAft>
                      </a:pPr>
                      <a:r>
                        <a:rPr lang="en-US" sz="2000" b="1" i="1" dirty="0">
                          <a:solidFill>
                            <a:srgbClr val="000000"/>
                          </a:solidFill>
                          <a:latin typeface="+mn-lt"/>
                          <a:ea typeface="Calibri"/>
                          <a:cs typeface="Times New Roman"/>
                        </a:rPr>
                        <a:t>Types of Antennas-Dipole, </a:t>
                      </a:r>
                      <a:r>
                        <a:rPr lang="en-US" sz="2000" b="1" i="1" dirty="0" err="1">
                          <a:solidFill>
                            <a:srgbClr val="000000"/>
                          </a:solidFill>
                          <a:latin typeface="+mn-lt"/>
                          <a:ea typeface="Calibri"/>
                          <a:cs typeface="Times New Roman"/>
                        </a:rPr>
                        <a:t>groundplane</a:t>
                      </a:r>
                      <a:r>
                        <a:rPr lang="en-US" sz="2000" b="1" i="1" dirty="0">
                          <a:solidFill>
                            <a:srgbClr val="000000"/>
                          </a:solidFill>
                          <a:latin typeface="+mn-lt"/>
                          <a:ea typeface="Calibri"/>
                          <a:cs typeface="Times New Roman"/>
                        </a:rPr>
                        <a:t>, loop, Helical, Patch antennas</a:t>
                      </a:r>
                      <a:endParaRPr lang="en-US" sz="2000" b="1" i="1" dirty="0">
                        <a:latin typeface="+mn-lt"/>
                        <a:ea typeface="Calibri"/>
                        <a:cs typeface="Times New Roman"/>
                      </a:endParaRPr>
                    </a:p>
                  </a:txBody>
                  <a:tcPr marL="68580" marR="68580" marT="0" marB="0">
                    <a:solidFill>
                      <a:schemeClr val="bg2"/>
                    </a:solidFill>
                  </a:tcPr>
                </a:tc>
                <a:extLst>
                  <a:ext uri="{0D108BD9-81ED-4DB2-BD59-A6C34878D82A}">
                    <a16:rowId xmlns:a16="http://schemas.microsoft.com/office/drawing/2014/main" val="10000"/>
                  </a:ext>
                </a:extLst>
              </a:tr>
              <a:tr h="370840">
                <a:tc>
                  <a:txBody>
                    <a:bodyPr/>
                    <a:lstStyle/>
                    <a:p>
                      <a:pPr marL="90170" marR="0" algn="ctr">
                        <a:lnSpc>
                          <a:spcPct val="107000"/>
                        </a:lnSpc>
                        <a:spcBef>
                          <a:spcPts val="0"/>
                        </a:spcBef>
                        <a:spcAft>
                          <a:spcPts val="0"/>
                        </a:spcAft>
                      </a:pPr>
                      <a:r>
                        <a:rPr lang="en-US" sz="2000" b="1" i="1">
                          <a:solidFill>
                            <a:srgbClr val="000000"/>
                          </a:solidFill>
                          <a:latin typeface="+mn-lt"/>
                          <a:ea typeface="Times New Roman"/>
                          <a:cs typeface="Calibri"/>
                        </a:rPr>
                        <a:t>2</a:t>
                      </a:r>
                      <a:endParaRPr lang="en-US" sz="2000" b="1" i="1">
                        <a:latin typeface="+mn-lt"/>
                        <a:ea typeface="Calibri"/>
                        <a:cs typeface="Calibri"/>
                      </a:endParaRPr>
                    </a:p>
                  </a:txBody>
                  <a:tcPr marL="68580" marR="68580" marT="0" marB="0">
                    <a:solidFill>
                      <a:schemeClr val="bg2"/>
                    </a:solidFill>
                  </a:tcPr>
                </a:tc>
                <a:tc>
                  <a:txBody>
                    <a:bodyPr/>
                    <a:lstStyle/>
                    <a:p>
                      <a:pPr>
                        <a:lnSpc>
                          <a:spcPct val="107000"/>
                        </a:lnSpc>
                        <a:spcAft>
                          <a:spcPts val="0"/>
                        </a:spcAft>
                      </a:pPr>
                      <a:r>
                        <a:rPr lang="en-US" sz="2000" b="1" i="1" dirty="0">
                          <a:solidFill>
                            <a:srgbClr val="000000"/>
                          </a:solidFill>
                          <a:latin typeface="+mn-lt"/>
                          <a:ea typeface="Calibri"/>
                          <a:cs typeface="Times New Roman"/>
                        </a:rPr>
                        <a:t>Antenna Characteristics- Impedance, directivity and gain, Effective area, Polarization, Bandwidth, Antenna factor</a:t>
                      </a:r>
                      <a:endParaRPr lang="en-US" sz="2000" b="1" i="1" dirty="0">
                        <a:latin typeface="+mn-lt"/>
                        <a:ea typeface="Calibri"/>
                        <a:cs typeface="Times New Roman"/>
                      </a:endParaRPr>
                    </a:p>
                  </a:txBody>
                  <a:tcPr marL="68580" marR="68580" marT="0" marB="0">
                    <a:solidFill>
                      <a:schemeClr val="bg2"/>
                    </a:solidFill>
                  </a:tcPr>
                </a:tc>
                <a:extLst>
                  <a:ext uri="{0D108BD9-81ED-4DB2-BD59-A6C34878D82A}">
                    <a16:rowId xmlns:a16="http://schemas.microsoft.com/office/drawing/2014/main" val="10001"/>
                  </a:ext>
                </a:extLst>
              </a:tr>
              <a:tr h="370840">
                <a:tc>
                  <a:txBody>
                    <a:bodyPr/>
                    <a:lstStyle/>
                    <a:p>
                      <a:pPr marL="90170" marR="0" algn="ctr">
                        <a:lnSpc>
                          <a:spcPct val="107000"/>
                        </a:lnSpc>
                        <a:spcBef>
                          <a:spcPts val="0"/>
                        </a:spcBef>
                        <a:spcAft>
                          <a:spcPts val="0"/>
                        </a:spcAft>
                      </a:pPr>
                      <a:r>
                        <a:rPr lang="en-US" sz="2000" b="0" dirty="0">
                          <a:solidFill>
                            <a:srgbClr val="000000"/>
                          </a:solidFill>
                          <a:latin typeface="+mn-lt"/>
                          <a:ea typeface="Times New Roman"/>
                          <a:cs typeface="Calibri"/>
                        </a:rPr>
                        <a:t>3</a:t>
                      </a:r>
                      <a:endParaRPr lang="en-US" sz="2000" b="0" dirty="0">
                        <a:latin typeface="+mn-lt"/>
                        <a:ea typeface="Calibri"/>
                        <a:cs typeface="Calibri"/>
                      </a:endParaRPr>
                    </a:p>
                  </a:txBody>
                  <a:tcPr marL="68580" marR="68580" marT="0" marB="0">
                    <a:solidFill>
                      <a:srgbClr val="FFFFAF"/>
                    </a:solidFill>
                  </a:tcPr>
                </a:tc>
                <a:tc>
                  <a:txBody>
                    <a:bodyPr/>
                    <a:lstStyle/>
                    <a:p>
                      <a:pPr>
                        <a:lnSpc>
                          <a:spcPct val="107000"/>
                        </a:lnSpc>
                        <a:spcAft>
                          <a:spcPts val="0"/>
                        </a:spcAft>
                      </a:pPr>
                      <a:r>
                        <a:rPr lang="en-US" sz="2000" dirty="0">
                          <a:solidFill>
                            <a:srgbClr val="000000"/>
                          </a:solidFill>
                          <a:latin typeface="+mn-lt"/>
                          <a:ea typeface="Calibri"/>
                          <a:cs typeface="Times New Roman"/>
                        </a:rPr>
                        <a:t>Baseband Data Format and Protocol - </a:t>
                      </a:r>
                      <a:r>
                        <a:rPr lang="en-US" sz="2000" b="1" i="1" dirty="0">
                          <a:solidFill>
                            <a:srgbClr val="000000"/>
                          </a:solidFill>
                          <a:latin typeface="+mn-lt"/>
                          <a:ea typeface="Calibri"/>
                          <a:cs typeface="Times New Roman"/>
                        </a:rPr>
                        <a:t>Radio Communication Link Diagram</a:t>
                      </a:r>
                      <a:r>
                        <a:rPr lang="en-US" sz="2000" dirty="0">
                          <a:solidFill>
                            <a:srgbClr val="000000"/>
                          </a:solidFill>
                          <a:latin typeface="+mn-lt"/>
                          <a:ea typeface="Calibri"/>
                          <a:cs typeface="Times New Roman"/>
                        </a:rPr>
                        <a:t>, Code Hopping</a:t>
                      </a:r>
                      <a:endParaRPr lang="en-US" sz="2000" dirty="0">
                        <a:latin typeface="+mn-lt"/>
                        <a:ea typeface="Calibri"/>
                        <a:cs typeface="Times New Roman"/>
                      </a:endParaRPr>
                    </a:p>
                  </a:txBody>
                  <a:tcPr marL="68580" marR="68580" marT="0" marB="0">
                    <a:solidFill>
                      <a:srgbClr val="FFFFAF"/>
                    </a:solidFill>
                  </a:tcPr>
                </a:tc>
                <a:extLst>
                  <a:ext uri="{0D108BD9-81ED-4DB2-BD59-A6C34878D82A}">
                    <a16:rowId xmlns:a16="http://schemas.microsoft.com/office/drawing/2014/main" val="10002"/>
                  </a:ext>
                </a:extLst>
              </a:tr>
              <a:tr h="370840">
                <a:tc>
                  <a:txBody>
                    <a:bodyPr/>
                    <a:lstStyle/>
                    <a:p>
                      <a:pPr marL="90170" marR="0" algn="ctr">
                        <a:lnSpc>
                          <a:spcPct val="107000"/>
                        </a:lnSpc>
                        <a:spcBef>
                          <a:spcPts val="0"/>
                        </a:spcBef>
                        <a:spcAft>
                          <a:spcPts val="0"/>
                        </a:spcAft>
                      </a:pPr>
                      <a:r>
                        <a:rPr lang="en-US" sz="2000" b="0" dirty="0">
                          <a:solidFill>
                            <a:srgbClr val="000000"/>
                          </a:solidFill>
                          <a:latin typeface="+mn-lt"/>
                          <a:ea typeface="Times New Roman"/>
                          <a:cs typeface="Calibri"/>
                        </a:rPr>
                        <a:t>4</a:t>
                      </a:r>
                      <a:endParaRPr lang="en-US" sz="2000" b="0" dirty="0">
                        <a:latin typeface="+mn-lt"/>
                        <a:ea typeface="Calibri"/>
                        <a:cs typeface="Calibri"/>
                      </a:endParaRPr>
                    </a:p>
                  </a:txBody>
                  <a:tcPr marL="68580" marR="68580" marT="0" marB="0">
                    <a:solidFill>
                      <a:srgbClr val="FFFFAF"/>
                    </a:solidFill>
                  </a:tcPr>
                </a:tc>
                <a:tc>
                  <a:txBody>
                    <a:bodyPr/>
                    <a:lstStyle/>
                    <a:p>
                      <a:pPr>
                        <a:lnSpc>
                          <a:spcPct val="107000"/>
                        </a:lnSpc>
                        <a:spcAft>
                          <a:spcPts val="0"/>
                        </a:spcAft>
                      </a:pPr>
                      <a:r>
                        <a:rPr lang="en-US" sz="2000" dirty="0">
                          <a:solidFill>
                            <a:srgbClr val="000000"/>
                          </a:solidFill>
                          <a:latin typeface="+mn-lt"/>
                          <a:ea typeface="Calibri"/>
                          <a:cs typeface="Times New Roman"/>
                        </a:rPr>
                        <a:t>Baseband Coding-Digital systems, </a:t>
                      </a:r>
                      <a:endParaRPr lang="en-US" sz="2000" dirty="0">
                        <a:latin typeface="+mn-lt"/>
                        <a:ea typeface="Calibri"/>
                        <a:cs typeface="Times New Roman"/>
                      </a:endParaRPr>
                    </a:p>
                    <a:p>
                      <a:pPr>
                        <a:lnSpc>
                          <a:spcPct val="107000"/>
                        </a:lnSpc>
                        <a:spcAft>
                          <a:spcPts val="0"/>
                        </a:spcAft>
                      </a:pPr>
                      <a:r>
                        <a:rPr lang="en-US" sz="2000" b="0" i="0" dirty="0">
                          <a:solidFill>
                            <a:schemeClr val="tx1"/>
                          </a:solidFill>
                          <a:latin typeface="+mn-lt"/>
                          <a:ea typeface="Calibri"/>
                          <a:cs typeface="Times New Roman"/>
                        </a:rPr>
                        <a:t>Wireless Microphone System</a:t>
                      </a:r>
                    </a:p>
                  </a:txBody>
                  <a:tcPr marL="68580" marR="68580" marT="0" marB="0">
                    <a:solidFill>
                      <a:srgbClr val="FFFFAF"/>
                    </a:solidFill>
                  </a:tcPr>
                </a:tc>
                <a:extLst>
                  <a:ext uri="{0D108BD9-81ED-4DB2-BD59-A6C34878D82A}">
                    <a16:rowId xmlns:a16="http://schemas.microsoft.com/office/drawing/2014/main" val="10003"/>
                  </a:ext>
                </a:extLst>
              </a:tr>
              <a:tr h="370840">
                <a:tc>
                  <a:txBody>
                    <a:bodyPr/>
                    <a:lstStyle/>
                    <a:p>
                      <a:pPr marL="90170" marR="0" algn="ctr">
                        <a:lnSpc>
                          <a:spcPct val="107000"/>
                        </a:lnSpc>
                        <a:spcBef>
                          <a:spcPts val="0"/>
                        </a:spcBef>
                        <a:spcAft>
                          <a:spcPts val="0"/>
                        </a:spcAft>
                      </a:pPr>
                      <a:r>
                        <a:rPr lang="en-US" sz="2000" b="0">
                          <a:solidFill>
                            <a:srgbClr val="000000"/>
                          </a:solidFill>
                          <a:latin typeface="+mn-lt"/>
                          <a:ea typeface="Times New Roman"/>
                          <a:cs typeface="Calibri"/>
                        </a:rPr>
                        <a:t>5</a:t>
                      </a:r>
                      <a:endParaRPr lang="en-US" sz="2000" b="0">
                        <a:latin typeface="+mn-lt"/>
                        <a:ea typeface="Calibri"/>
                        <a:cs typeface="Calibri"/>
                      </a:endParaRPr>
                    </a:p>
                  </a:txBody>
                  <a:tcPr marL="68580" marR="68580" marT="0" marB="0">
                    <a:solidFill>
                      <a:srgbClr val="FFFFAF"/>
                    </a:solidFill>
                  </a:tcPr>
                </a:tc>
                <a:tc>
                  <a:txBody>
                    <a:bodyPr/>
                    <a:lstStyle/>
                    <a:p>
                      <a:pPr>
                        <a:lnSpc>
                          <a:spcPct val="107000"/>
                        </a:lnSpc>
                        <a:spcAft>
                          <a:spcPts val="0"/>
                        </a:spcAft>
                      </a:pPr>
                      <a:r>
                        <a:rPr lang="en-IN" sz="2000" dirty="0">
                          <a:solidFill>
                            <a:srgbClr val="000000"/>
                          </a:solidFill>
                          <a:latin typeface="+mn-lt"/>
                          <a:ea typeface="Calibri"/>
                          <a:cs typeface="Times New Roman"/>
                        </a:rPr>
                        <a:t>RF Frequency and Bandwidth-factors</a:t>
                      </a:r>
                      <a:endParaRPr lang="en-US" sz="2000" dirty="0">
                        <a:solidFill>
                          <a:srgbClr val="000000"/>
                        </a:solidFill>
                        <a:latin typeface="+mn-lt"/>
                        <a:ea typeface="Calibri"/>
                        <a:cs typeface="Times New Roman"/>
                      </a:endParaRPr>
                    </a:p>
                    <a:p>
                      <a:pPr>
                        <a:lnSpc>
                          <a:spcPct val="107000"/>
                        </a:lnSpc>
                        <a:spcAft>
                          <a:spcPts val="0"/>
                        </a:spcAft>
                      </a:pPr>
                      <a:r>
                        <a:rPr lang="en-IN" sz="2000" dirty="0">
                          <a:solidFill>
                            <a:srgbClr val="000000"/>
                          </a:solidFill>
                          <a:latin typeface="+mn-lt"/>
                          <a:ea typeface="Calibri"/>
                          <a:cs typeface="Times New Roman"/>
                        </a:rPr>
                        <a:t>Propagation Characteristics</a:t>
                      </a:r>
                      <a:endParaRPr lang="en-US" sz="2000" dirty="0">
                        <a:solidFill>
                          <a:srgbClr val="000000"/>
                        </a:solidFill>
                        <a:latin typeface="+mn-lt"/>
                        <a:ea typeface="Calibri"/>
                        <a:cs typeface="Times New Roman"/>
                      </a:endParaRPr>
                    </a:p>
                  </a:txBody>
                  <a:tcPr marL="68580" marR="68580" marT="0" marB="0">
                    <a:solidFill>
                      <a:srgbClr val="FFFFAF"/>
                    </a:solidFill>
                  </a:tcPr>
                </a:tc>
                <a:extLst>
                  <a:ext uri="{0D108BD9-81ED-4DB2-BD59-A6C34878D82A}">
                    <a16:rowId xmlns:a16="http://schemas.microsoft.com/office/drawing/2014/main" val="10004"/>
                  </a:ext>
                </a:extLst>
              </a:tr>
              <a:tr h="370840">
                <a:tc>
                  <a:txBody>
                    <a:bodyPr/>
                    <a:lstStyle/>
                    <a:p>
                      <a:pPr marL="90170" marR="0" algn="ctr">
                        <a:lnSpc>
                          <a:spcPct val="107000"/>
                        </a:lnSpc>
                        <a:spcBef>
                          <a:spcPts val="0"/>
                        </a:spcBef>
                        <a:spcAft>
                          <a:spcPts val="0"/>
                        </a:spcAft>
                      </a:pPr>
                      <a:r>
                        <a:rPr lang="en-US" sz="2000" b="0">
                          <a:solidFill>
                            <a:srgbClr val="000000"/>
                          </a:solidFill>
                          <a:latin typeface="+mn-lt"/>
                          <a:ea typeface="Times New Roman"/>
                          <a:cs typeface="Calibri"/>
                        </a:rPr>
                        <a:t>6</a:t>
                      </a:r>
                      <a:endParaRPr lang="en-US" sz="2000" b="0">
                        <a:latin typeface="+mn-lt"/>
                        <a:ea typeface="Calibri"/>
                        <a:cs typeface="Calibri"/>
                      </a:endParaRPr>
                    </a:p>
                  </a:txBody>
                  <a:tcPr marL="68580" marR="68580" marT="0" marB="0">
                    <a:solidFill>
                      <a:schemeClr val="accent3">
                        <a:lumMod val="20000"/>
                        <a:lumOff val="80000"/>
                      </a:schemeClr>
                    </a:solidFill>
                  </a:tcPr>
                </a:tc>
                <a:tc>
                  <a:txBody>
                    <a:bodyPr/>
                    <a:lstStyle/>
                    <a:p>
                      <a:pPr>
                        <a:lnSpc>
                          <a:spcPct val="107000"/>
                        </a:lnSpc>
                        <a:spcAft>
                          <a:spcPts val="0"/>
                        </a:spcAft>
                      </a:pPr>
                      <a:r>
                        <a:rPr lang="en-US" sz="2000" b="1" i="1" dirty="0">
                          <a:solidFill>
                            <a:srgbClr val="000000"/>
                          </a:solidFill>
                          <a:latin typeface="+mn-lt"/>
                          <a:ea typeface="Calibri"/>
                          <a:cs typeface="Times New Roman"/>
                        </a:rPr>
                        <a:t>Modulation types</a:t>
                      </a:r>
                      <a:r>
                        <a:rPr lang="en-US" sz="2000" dirty="0">
                          <a:solidFill>
                            <a:srgbClr val="000000"/>
                          </a:solidFill>
                          <a:latin typeface="+mn-lt"/>
                          <a:ea typeface="Calibri"/>
                          <a:cs typeface="Times New Roman"/>
                        </a:rPr>
                        <a:t>, Modulation for digital event communication</a:t>
                      </a:r>
                      <a:endParaRPr lang="en-US" sz="2000" dirty="0">
                        <a:latin typeface="+mn-lt"/>
                        <a:ea typeface="Calibri"/>
                        <a:cs typeface="Times New Roman"/>
                      </a:endParaRPr>
                    </a:p>
                  </a:txBody>
                  <a:tcPr marL="68580" marR="68580" marT="0" marB="0">
                    <a:solidFill>
                      <a:schemeClr val="accent3">
                        <a:lumMod val="20000"/>
                        <a:lumOff val="80000"/>
                      </a:schemeClr>
                    </a:solidFill>
                  </a:tcPr>
                </a:tc>
                <a:extLst>
                  <a:ext uri="{0D108BD9-81ED-4DB2-BD59-A6C34878D82A}">
                    <a16:rowId xmlns:a16="http://schemas.microsoft.com/office/drawing/2014/main" val="10005"/>
                  </a:ext>
                </a:extLst>
              </a:tr>
              <a:tr h="370840">
                <a:tc>
                  <a:txBody>
                    <a:bodyPr/>
                    <a:lstStyle/>
                    <a:p>
                      <a:pPr marL="90170" marR="0" algn="ctr">
                        <a:lnSpc>
                          <a:spcPct val="107000"/>
                        </a:lnSpc>
                        <a:spcBef>
                          <a:spcPts val="0"/>
                        </a:spcBef>
                        <a:spcAft>
                          <a:spcPts val="0"/>
                        </a:spcAft>
                      </a:pPr>
                      <a:r>
                        <a:rPr lang="en-US" sz="2000" b="0">
                          <a:solidFill>
                            <a:srgbClr val="000000"/>
                          </a:solidFill>
                          <a:latin typeface="+mn-lt"/>
                          <a:ea typeface="Times New Roman"/>
                          <a:cs typeface="Calibri"/>
                        </a:rPr>
                        <a:t>7</a:t>
                      </a:r>
                      <a:endParaRPr lang="en-US" sz="2000" b="0">
                        <a:latin typeface="+mn-lt"/>
                        <a:ea typeface="Calibri"/>
                        <a:cs typeface="Calibri"/>
                      </a:endParaRPr>
                    </a:p>
                  </a:txBody>
                  <a:tcPr marL="68580" marR="68580" marT="0" marB="0">
                    <a:solidFill>
                      <a:schemeClr val="accent3">
                        <a:lumMod val="20000"/>
                        <a:lumOff val="80000"/>
                      </a:schemeClr>
                    </a:solidFill>
                  </a:tcPr>
                </a:tc>
                <a:tc>
                  <a:txBody>
                    <a:bodyPr/>
                    <a:lstStyle/>
                    <a:p>
                      <a:pPr>
                        <a:lnSpc>
                          <a:spcPct val="107000"/>
                        </a:lnSpc>
                        <a:spcAft>
                          <a:spcPts val="0"/>
                        </a:spcAft>
                      </a:pPr>
                      <a:r>
                        <a:rPr lang="en-US" sz="2000" dirty="0">
                          <a:solidFill>
                            <a:srgbClr val="000000"/>
                          </a:solidFill>
                          <a:latin typeface="+mn-lt"/>
                          <a:ea typeface="Calibri"/>
                          <a:cs typeface="Times New Roman"/>
                        </a:rPr>
                        <a:t>Continuous Digital Communication</a:t>
                      </a:r>
                      <a:endParaRPr lang="en-US" sz="2000" dirty="0">
                        <a:latin typeface="+mn-lt"/>
                        <a:ea typeface="Calibri"/>
                        <a:cs typeface="Times New Roman"/>
                      </a:endParaRPr>
                    </a:p>
                    <a:p>
                      <a:pPr>
                        <a:lnSpc>
                          <a:spcPct val="107000"/>
                        </a:lnSpc>
                        <a:spcAft>
                          <a:spcPts val="0"/>
                        </a:spcAft>
                      </a:pPr>
                      <a:r>
                        <a:rPr lang="en-US" sz="2000" b="1" i="1" dirty="0">
                          <a:solidFill>
                            <a:srgbClr val="000000"/>
                          </a:solidFill>
                          <a:latin typeface="+mn-lt"/>
                          <a:ea typeface="Calibri"/>
                          <a:cs typeface="Times New Roman"/>
                        </a:rPr>
                        <a:t>Advanced Digital Modulation</a:t>
                      </a:r>
                      <a:endParaRPr lang="en-US" sz="2000" b="1" i="1" dirty="0">
                        <a:latin typeface="+mn-lt"/>
                        <a:ea typeface="Calibri"/>
                        <a:cs typeface="Times New Roman"/>
                      </a:endParaRPr>
                    </a:p>
                  </a:txBody>
                  <a:tcPr marL="68580" marR="68580" marT="0" marB="0">
                    <a:solidFill>
                      <a:schemeClr val="accent3">
                        <a:lumMod val="20000"/>
                        <a:lumOff val="80000"/>
                      </a:schemeClr>
                    </a:solidFill>
                  </a:tcPr>
                </a:tc>
                <a:extLst>
                  <a:ext uri="{0D108BD9-81ED-4DB2-BD59-A6C34878D82A}">
                    <a16:rowId xmlns:a16="http://schemas.microsoft.com/office/drawing/2014/main" val="10006"/>
                  </a:ext>
                </a:extLst>
              </a:tr>
              <a:tr h="370840">
                <a:tc>
                  <a:txBody>
                    <a:bodyPr/>
                    <a:lstStyle/>
                    <a:p>
                      <a:pPr marL="90170" marR="0" algn="ctr">
                        <a:lnSpc>
                          <a:spcPct val="107000"/>
                        </a:lnSpc>
                        <a:spcBef>
                          <a:spcPts val="0"/>
                        </a:spcBef>
                        <a:spcAft>
                          <a:spcPts val="0"/>
                        </a:spcAft>
                      </a:pPr>
                      <a:r>
                        <a:rPr lang="en-US" sz="2000" b="0" dirty="0">
                          <a:solidFill>
                            <a:srgbClr val="000000"/>
                          </a:solidFill>
                          <a:latin typeface="+mn-lt"/>
                          <a:ea typeface="Times New Roman"/>
                          <a:cs typeface="Calibri"/>
                        </a:rPr>
                        <a:t>8</a:t>
                      </a:r>
                      <a:endParaRPr lang="en-US" sz="2000" b="0" dirty="0">
                        <a:latin typeface="+mn-lt"/>
                        <a:ea typeface="Calibri"/>
                        <a:cs typeface="Calibri"/>
                      </a:endParaRPr>
                    </a:p>
                  </a:txBody>
                  <a:tcPr marL="68580" marR="68580" marT="0" marB="0">
                    <a:solidFill>
                      <a:schemeClr val="accent3">
                        <a:lumMod val="20000"/>
                        <a:lumOff val="80000"/>
                      </a:schemeClr>
                    </a:solidFill>
                  </a:tcPr>
                </a:tc>
                <a:tc>
                  <a:txBody>
                    <a:bodyPr/>
                    <a:lstStyle/>
                    <a:p>
                      <a:pPr>
                        <a:lnSpc>
                          <a:spcPct val="107000"/>
                        </a:lnSpc>
                        <a:spcAft>
                          <a:spcPts val="0"/>
                        </a:spcAft>
                      </a:pPr>
                      <a:r>
                        <a:rPr lang="en-US" sz="2000" b="1" i="1" dirty="0">
                          <a:solidFill>
                            <a:srgbClr val="000000"/>
                          </a:solidFill>
                          <a:latin typeface="+mn-lt"/>
                          <a:ea typeface="Calibri"/>
                          <a:cs typeface="Times New Roman"/>
                        </a:rPr>
                        <a:t>Spread Spectrum-DSSS, Spread Spectrum-FHSS</a:t>
                      </a:r>
                      <a:endParaRPr lang="en-US" sz="2000" b="1" i="1" dirty="0">
                        <a:latin typeface="+mn-lt"/>
                        <a:ea typeface="Calibri"/>
                        <a:cs typeface="Times New Roman"/>
                      </a:endParaRPr>
                    </a:p>
                  </a:txBody>
                  <a:tcPr marL="68580" marR="68580" marT="0" marB="0">
                    <a:solidFill>
                      <a:schemeClr val="accent3">
                        <a:lumMod val="20000"/>
                        <a:lumOff val="80000"/>
                      </a:schemeClr>
                    </a:solidFill>
                  </a:tcPr>
                </a:tc>
                <a:extLst>
                  <a:ext uri="{0D108BD9-81ED-4DB2-BD59-A6C34878D82A}">
                    <a16:rowId xmlns:a16="http://schemas.microsoft.com/office/drawing/2014/main" val="10007"/>
                  </a:ext>
                </a:extLst>
              </a:tr>
              <a:tr h="350520">
                <a:tc>
                  <a:txBody>
                    <a:bodyPr/>
                    <a:lstStyle/>
                    <a:p>
                      <a:pPr marL="90170" marR="0" algn="ctr">
                        <a:lnSpc>
                          <a:spcPct val="107000"/>
                        </a:lnSpc>
                        <a:spcBef>
                          <a:spcPts val="0"/>
                        </a:spcBef>
                        <a:spcAft>
                          <a:spcPts val="0"/>
                        </a:spcAft>
                      </a:pPr>
                      <a:r>
                        <a:rPr lang="en-US" sz="2000" b="0" dirty="0">
                          <a:solidFill>
                            <a:srgbClr val="000000"/>
                          </a:solidFill>
                          <a:latin typeface="+mn-lt"/>
                          <a:ea typeface="Times New Roman"/>
                          <a:cs typeface="Calibri"/>
                        </a:rPr>
                        <a:t>9</a:t>
                      </a:r>
                      <a:endParaRPr lang="en-US" sz="2000" b="0" dirty="0">
                        <a:latin typeface="+mn-lt"/>
                        <a:ea typeface="Calibri"/>
                        <a:cs typeface="Calibri"/>
                      </a:endParaRPr>
                    </a:p>
                  </a:txBody>
                  <a:tcPr marL="68580" marR="68580" marT="0" marB="0">
                    <a:solidFill>
                      <a:srgbClr val="FFCCCC"/>
                    </a:solidFill>
                  </a:tcPr>
                </a:tc>
                <a:tc>
                  <a:txBody>
                    <a:bodyPr/>
                    <a:lstStyle/>
                    <a:p>
                      <a:pPr>
                        <a:lnSpc>
                          <a:spcPct val="107000"/>
                        </a:lnSpc>
                        <a:spcAft>
                          <a:spcPts val="0"/>
                        </a:spcAft>
                      </a:pPr>
                      <a:r>
                        <a:rPr lang="en-IN" sz="2000" b="1" i="1" dirty="0">
                          <a:solidFill>
                            <a:srgbClr val="960000"/>
                          </a:solidFill>
                          <a:latin typeface="+mn-lt"/>
                          <a:ea typeface="Calibri"/>
                          <a:cs typeface="Times New Roman"/>
                        </a:rPr>
                        <a:t>RFID-transceiver, Design issues for RFID</a:t>
                      </a:r>
                      <a:endParaRPr lang="en-US" sz="2000" b="1" i="1" dirty="0">
                        <a:solidFill>
                          <a:srgbClr val="960000"/>
                        </a:solidFill>
                        <a:latin typeface="+mn-lt"/>
                        <a:ea typeface="Calibri"/>
                        <a:cs typeface="Times New Roman"/>
                      </a:endParaRPr>
                    </a:p>
                  </a:txBody>
                  <a:tcPr marL="68580" marR="68580" marT="0" marB="0">
                    <a:solidFill>
                      <a:srgbClr val="FFCCCC"/>
                    </a:solidFill>
                  </a:tcPr>
                </a:tc>
                <a:extLst>
                  <a:ext uri="{0D108BD9-81ED-4DB2-BD59-A6C34878D82A}">
                    <a16:rowId xmlns:a16="http://schemas.microsoft.com/office/drawing/2014/main" val="10008"/>
                  </a:ext>
                </a:extLst>
              </a:tr>
            </a:tbl>
          </a:graphicData>
        </a:graphic>
      </p:graphicFrame>
      <p:sp>
        <p:nvSpPr>
          <p:cNvPr id="5" name="Rectangle 4"/>
          <p:cNvSpPr/>
          <p:nvPr/>
        </p:nvSpPr>
        <p:spPr>
          <a:xfrm>
            <a:off x="990600" y="6248400"/>
            <a:ext cx="7239000" cy="369332"/>
          </a:xfrm>
          <a:prstGeom prst="rect">
            <a:avLst/>
          </a:prstGeom>
          <a:noFill/>
        </p:spPr>
        <p:txBody>
          <a:bodyPr wrap="square">
            <a:spAutoFit/>
          </a:bodyPr>
          <a:lstStyle/>
          <a:p>
            <a:r>
              <a:rPr lang="en-US" b="1" dirty="0">
                <a:solidFill>
                  <a:srgbClr val="FF0000"/>
                </a:solidFill>
                <a:latin typeface="+mn-lt"/>
              </a:rPr>
              <a:t>Baseband </a:t>
            </a:r>
            <a:r>
              <a:rPr lang="en-US" dirty="0">
                <a:solidFill>
                  <a:srgbClr val="FF0000"/>
                </a:solidFill>
                <a:latin typeface="+mn-lt"/>
              </a:rPr>
              <a:t>is the transmission of a signal in its original, </a:t>
            </a:r>
            <a:r>
              <a:rPr lang="en-US" dirty="0" err="1">
                <a:solidFill>
                  <a:srgbClr val="FF0000"/>
                </a:solidFill>
                <a:latin typeface="+mn-lt"/>
              </a:rPr>
              <a:t>unmodulated</a:t>
            </a:r>
            <a:r>
              <a:rPr lang="en-US" dirty="0">
                <a:solidFill>
                  <a:srgbClr val="FF0000"/>
                </a:solidFill>
                <a:latin typeface="+mn-lt"/>
              </a:rPr>
              <a:t> form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1000" y="0"/>
            <a:ext cx="7315200" cy="461665"/>
          </a:xfrm>
          <a:prstGeom prst="rect">
            <a:avLst/>
          </a:prstGeom>
          <a:solidFill>
            <a:srgbClr val="FFCCCC"/>
          </a:solidFill>
        </p:spPr>
        <p:txBody>
          <a:bodyPr wrap="square">
            <a:spAutoFit/>
          </a:bodyPr>
          <a:lstStyle/>
          <a:p>
            <a:pPr algn="just"/>
            <a:r>
              <a:rPr lang="en-US" sz="2400" b="1" dirty="0">
                <a:solidFill>
                  <a:srgbClr val="C00000"/>
                </a:solidFill>
              </a:rPr>
              <a:t>Antenna characteristics-summary</a:t>
            </a:r>
          </a:p>
        </p:txBody>
      </p:sp>
      <p:sp>
        <p:nvSpPr>
          <p:cNvPr id="3" name="Rectangle 2"/>
          <p:cNvSpPr/>
          <p:nvPr/>
        </p:nvSpPr>
        <p:spPr>
          <a:xfrm>
            <a:off x="457200" y="457200"/>
            <a:ext cx="8686800" cy="6463308"/>
          </a:xfrm>
          <a:prstGeom prst="rect">
            <a:avLst/>
          </a:prstGeom>
        </p:spPr>
        <p:txBody>
          <a:bodyPr wrap="square">
            <a:spAutoFit/>
          </a:bodyPr>
          <a:lstStyle/>
          <a:p>
            <a:pPr marL="342900" lvl="1" indent="-342900" algn="just">
              <a:buAutoNum type="arabicPeriod"/>
            </a:pPr>
            <a:r>
              <a:rPr lang="en-US" b="1" u="sng" dirty="0">
                <a:solidFill>
                  <a:srgbClr val="0000FF"/>
                </a:solidFill>
                <a:latin typeface="+mn-lt"/>
              </a:rPr>
              <a:t>Antenna impedance</a:t>
            </a:r>
          </a:p>
          <a:p>
            <a:pPr marL="342900" lvl="1" indent="-342900" algn="just">
              <a:buFont typeface="Arial" pitchFamily="34" charset="0"/>
              <a:buChar char="•"/>
            </a:pPr>
            <a:r>
              <a:rPr lang="en-US" dirty="0">
                <a:solidFill>
                  <a:srgbClr val="960000"/>
                </a:solidFill>
                <a:latin typeface="+mn-lt"/>
              </a:rPr>
              <a:t>It is composed of </a:t>
            </a:r>
            <a:r>
              <a:rPr lang="en-US" b="1" dirty="0">
                <a:solidFill>
                  <a:srgbClr val="960000"/>
                </a:solidFill>
                <a:latin typeface="+mn-lt"/>
              </a:rPr>
              <a:t>three parts—radiation resistance, loss resistance, and reactance</a:t>
            </a:r>
            <a:r>
              <a:rPr lang="en-US" b="1" dirty="0">
                <a:latin typeface="+mn-lt"/>
              </a:rPr>
              <a:t>.</a:t>
            </a:r>
          </a:p>
          <a:p>
            <a:pPr marL="342900" lvl="1" indent="-342900" algn="just">
              <a:buFont typeface="Arial" pitchFamily="34" charset="0"/>
              <a:buChar char="•"/>
            </a:pPr>
            <a:r>
              <a:rPr lang="en-US" b="1" dirty="0">
                <a:solidFill>
                  <a:srgbClr val="960000"/>
                </a:solidFill>
                <a:latin typeface="+mn-lt"/>
              </a:rPr>
              <a:t>Antenna efficiency:</a:t>
            </a:r>
          </a:p>
          <a:p>
            <a:pPr marL="342900" lvl="1" indent="-342900" algn="just"/>
            <a:endParaRPr lang="en-US" b="1" dirty="0">
              <a:solidFill>
                <a:srgbClr val="960000"/>
              </a:solidFill>
              <a:latin typeface="+mn-lt"/>
            </a:endParaRPr>
          </a:p>
          <a:p>
            <a:pPr marL="342900" lvl="1" indent="-342900" algn="just"/>
            <a:r>
              <a:rPr lang="en-US" b="1" u="sng" dirty="0">
                <a:solidFill>
                  <a:srgbClr val="0000FF"/>
                </a:solidFill>
                <a:latin typeface="+mn-lt"/>
              </a:rPr>
              <a:t>2. Directivity and gain</a:t>
            </a:r>
          </a:p>
          <a:p>
            <a:pPr marL="342900" lvl="1" indent="-342900" algn="just"/>
            <a:endParaRPr lang="en-US" b="1" dirty="0">
              <a:solidFill>
                <a:srgbClr val="0000FF"/>
              </a:solidFill>
              <a:latin typeface="+mn-lt"/>
            </a:endParaRPr>
          </a:p>
          <a:p>
            <a:pPr marL="342900" lvl="1" indent="-342900" algn="just"/>
            <a:endParaRPr lang="en-US" b="1" dirty="0">
              <a:solidFill>
                <a:srgbClr val="960000"/>
              </a:solidFill>
              <a:latin typeface="+mn-lt"/>
            </a:endParaRPr>
          </a:p>
          <a:p>
            <a:pPr marL="342900" lvl="1" indent="-342900" algn="just"/>
            <a:r>
              <a:rPr lang="en-US" b="1" u="sng" dirty="0">
                <a:solidFill>
                  <a:srgbClr val="0000FF"/>
                </a:solidFill>
                <a:latin typeface="+mn-lt"/>
              </a:rPr>
              <a:t>3. Effective area</a:t>
            </a:r>
          </a:p>
          <a:p>
            <a:pPr marL="342900" lvl="1" indent="-342900" algn="just"/>
            <a:r>
              <a:rPr lang="en-US" b="1" dirty="0">
                <a:solidFill>
                  <a:srgbClr val="960000"/>
                </a:solidFill>
                <a:latin typeface="+mn-lt"/>
              </a:rPr>
              <a:t>Capture capability of antenna</a:t>
            </a:r>
          </a:p>
          <a:p>
            <a:pPr marL="342900" lvl="1" indent="-342900" algn="just"/>
            <a:r>
              <a:rPr lang="en-US" b="1" dirty="0">
                <a:solidFill>
                  <a:srgbClr val="960000"/>
                </a:solidFill>
                <a:latin typeface="+mn-lt"/>
              </a:rPr>
              <a:t>		</a:t>
            </a:r>
          </a:p>
          <a:p>
            <a:pPr marL="342900" lvl="1" indent="-342900" algn="just"/>
            <a:r>
              <a:rPr lang="en-US" b="1" u="sng" dirty="0">
                <a:solidFill>
                  <a:srgbClr val="0000FF"/>
                </a:solidFill>
                <a:latin typeface="+mn-lt"/>
              </a:rPr>
              <a:t>4. Polarization</a:t>
            </a:r>
          </a:p>
          <a:p>
            <a:pPr algn="just">
              <a:buFont typeface="Arial" pitchFamily="34" charset="0"/>
              <a:buChar char="•"/>
            </a:pPr>
            <a:r>
              <a:rPr lang="en-US" dirty="0">
                <a:solidFill>
                  <a:srgbClr val="960000"/>
                </a:solidFill>
                <a:latin typeface="+mn-lt"/>
              </a:rPr>
              <a:t>refers to the </a:t>
            </a:r>
            <a:r>
              <a:rPr lang="en-US" b="1" dirty="0">
                <a:solidFill>
                  <a:srgbClr val="960000"/>
                </a:solidFill>
                <a:latin typeface="+mn-lt"/>
              </a:rPr>
              <a:t>direction of the </a:t>
            </a:r>
          </a:p>
          <a:p>
            <a:pPr algn="just"/>
            <a:r>
              <a:rPr lang="en-US" b="1" dirty="0">
                <a:solidFill>
                  <a:srgbClr val="960000"/>
                </a:solidFill>
                <a:latin typeface="+mn-lt"/>
              </a:rPr>
              <a:t>electric field in relation to</a:t>
            </a:r>
          </a:p>
          <a:p>
            <a:pPr algn="just"/>
            <a:r>
              <a:rPr lang="en-US" b="1" dirty="0">
                <a:solidFill>
                  <a:srgbClr val="960000"/>
                </a:solidFill>
                <a:latin typeface="+mn-lt"/>
              </a:rPr>
              <a:t>the earth. </a:t>
            </a:r>
          </a:p>
          <a:p>
            <a:pPr marL="342900" lvl="1" indent="-342900" algn="just"/>
            <a:endParaRPr lang="en-US" b="1" dirty="0">
              <a:solidFill>
                <a:srgbClr val="960000"/>
              </a:solidFill>
              <a:latin typeface="+mn-lt"/>
            </a:endParaRPr>
          </a:p>
          <a:p>
            <a:pPr marL="342900" lvl="1" indent="-342900" algn="just"/>
            <a:endParaRPr lang="en-US" b="1" dirty="0">
              <a:solidFill>
                <a:srgbClr val="960000"/>
              </a:solidFill>
              <a:latin typeface="+mn-lt"/>
            </a:endParaRPr>
          </a:p>
          <a:p>
            <a:pPr marL="342900" lvl="1" indent="-342900" algn="just"/>
            <a:endParaRPr lang="en-US" b="1" dirty="0">
              <a:latin typeface="+mn-lt"/>
            </a:endParaRPr>
          </a:p>
          <a:p>
            <a:pPr marL="342900" lvl="1" indent="-342900" algn="just">
              <a:buAutoNum type="arabicPeriod"/>
            </a:pPr>
            <a:endParaRPr lang="en-US" b="1" u="sng" dirty="0">
              <a:solidFill>
                <a:srgbClr val="0000FF"/>
              </a:solidFill>
              <a:latin typeface="+mn-lt"/>
            </a:endParaRPr>
          </a:p>
          <a:p>
            <a:r>
              <a:rPr lang="en-US" b="1" u="sng" dirty="0">
                <a:solidFill>
                  <a:srgbClr val="0033CC"/>
                </a:solidFill>
                <a:latin typeface="+mn-lt"/>
              </a:rPr>
              <a:t>5.Bandwidth-</a:t>
            </a:r>
            <a:r>
              <a:rPr lang="en-US" b="1" dirty="0">
                <a:solidFill>
                  <a:srgbClr val="960000"/>
                </a:solidFill>
                <a:latin typeface="+mn-lt"/>
              </a:rPr>
              <a:t>range of frequencies over which the antenna can operate while some other characteristic remains within a defined range</a:t>
            </a:r>
            <a:r>
              <a:rPr lang="en-US" dirty="0">
                <a:solidFill>
                  <a:srgbClr val="960000"/>
                </a:solidFill>
                <a:latin typeface="+mn-lt"/>
              </a:rPr>
              <a:t>. </a:t>
            </a:r>
          </a:p>
          <a:p>
            <a:r>
              <a:rPr lang="en-US" b="1" u="sng" dirty="0">
                <a:solidFill>
                  <a:srgbClr val="0033CC"/>
                </a:solidFill>
                <a:latin typeface="+mn-lt"/>
              </a:rPr>
              <a:t>6. Antenna factor</a:t>
            </a:r>
          </a:p>
          <a:p>
            <a:endParaRPr lang="en-US" dirty="0">
              <a:solidFill>
                <a:srgbClr val="960000"/>
              </a:solidFill>
              <a:latin typeface="+mn-lt"/>
            </a:endParaRPr>
          </a:p>
          <a:p>
            <a:pPr marL="342900" lvl="1" indent="-342900" algn="just">
              <a:buAutoNum type="arabicPeriod"/>
            </a:pPr>
            <a:endParaRPr lang="en-US" b="1" u="sng" dirty="0">
              <a:solidFill>
                <a:srgbClr val="0000FF"/>
              </a:solidFill>
              <a:latin typeface="+mn-lt"/>
            </a:endParaRPr>
          </a:p>
        </p:txBody>
      </p:sp>
      <p:pic>
        <p:nvPicPr>
          <p:cNvPr id="4" name="Picture 2"/>
          <p:cNvPicPr>
            <a:picLocks noChangeAspect="1" noChangeArrowheads="1"/>
          </p:cNvPicPr>
          <p:nvPr/>
        </p:nvPicPr>
        <p:blipFill>
          <a:blip r:embed="rId2"/>
          <a:srcRect/>
          <a:stretch>
            <a:fillRect/>
          </a:stretch>
        </p:blipFill>
        <p:spPr bwMode="auto">
          <a:xfrm>
            <a:off x="3276600" y="1905000"/>
            <a:ext cx="1066800" cy="553759"/>
          </a:xfrm>
          <a:prstGeom prst="rect">
            <a:avLst/>
          </a:prstGeom>
          <a:noFill/>
          <a:ln w="9525">
            <a:solidFill>
              <a:schemeClr val="tx1"/>
            </a:solidFill>
            <a:miter lim="800000"/>
            <a:headEnd/>
            <a:tailEnd/>
          </a:ln>
          <a:effectLst/>
        </p:spPr>
      </p:pic>
      <p:pic>
        <p:nvPicPr>
          <p:cNvPr id="5" name="Picture 3"/>
          <p:cNvPicPr>
            <a:picLocks noChangeAspect="1" noChangeArrowheads="1"/>
          </p:cNvPicPr>
          <p:nvPr/>
        </p:nvPicPr>
        <p:blipFill>
          <a:blip r:embed="rId3"/>
          <a:srcRect t="25574" r="3508" b="11336"/>
          <a:stretch>
            <a:fillRect/>
          </a:stretch>
        </p:blipFill>
        <p:spPr bwMode="auto">
          <a:xfrm>
            <a:off x="3810000" y="1295400"/>
            <a:ext cx="4190999" cy="38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
          <p:cNvPicPr>
            <a:picLocks noChangeAspect="1" noChangeArrowheads="1"/>
          </p:cNvPicPr>
          <p:nvPr/>
        </p:nvPicPr>
        <p:blipFill>
          <a:blip r:embed="rId4"/>
          <a:srcRect/>
          <a:stretch>
            <a:fillRect/>
          </a:stretch>
        </p:blipFill>
        <p:spPr bwMode="auto">
          <a:xfrm>
            <a:off x="4648200" y="2743200"/>
            <a:ext cx="1066800" cy="691287"/>
          </a:xfrm>
          <a:prstGeom prst="rect">
            <a:avLst/>
          </a:prstGeom>
          <a:noFill/>
          <a:ln w="9525">
            <a:solidFill>
              <a:schemeClr val="tx1"/>
            </a:solidFill>
            <a:miter lim="800000"/>
            <a:headEnd/>
            <a:tailEnd/>
          </a:ln>
          <a:effectLst/>
        </p:spPr>
      </p:pic>
      <p:pic>
        <p:nvPicPr>
          <p:cNvPr id="7" name="Picture 2"/>
          <p:cNvPicPr>
            <a:picLocks noChangeAspect="1" noChangeArrowheads="1"/>
          </p:cNvPicPr>
          <p:nvPr/>
        </p:nvPicPr>
        <p:blipFill>
          <a:blip r:embed="rId5"/>
          <a:srcRect t="14151" r="3325" b="16038"/>
          <a:stretch>
            <a:fillRect/>
          </a:stretch>
        </p:blipFill>
        <p:spPr bwMode="auto">
          <a:xfrm>
            <a:off x="3581400" y="3499728"/>
            <a:ext cx="5410200" cy="1932914"/>
          </a:xfrm>
          <a:prstGeom prst="rect">
            <a:avLst/>
          </a:prstGeom>
          <a:noFill/>
          <a:ln w="9525">
            <a:noFill/>
            <a:miter lim="800000"/>
            <a:headEnd/>
            <a:tailEnd/>
          </a:ln>
          <a:effectLst/>
        </p:spPr>
      </p:pic>
      <p:pic>
        <p:nvPicPr>
          <p:cNvPr id="8" name="Picture 3"/>
          <p:cNvPicPr>
            <a:picLocks noChangeAspect="1" noChangeArrowheads="1"/>
          </p:cNvPicPr>
          <p:nvPr/>
        </p:nvPicPr>
        <p:blipFill>
          <a:blip r:embed="rId6"/>
          <a:srcRect/>
          <a:stretch>
            <a:fillRect/>
          </a:stretch>
        </p:blipFill>
        <p:spPr bwMode="auto">
          <a:xfrm>
            <a:off x="3733800" y="6391275"/>
            <a:ext cx="2609850" cy="466725"/>
          </a:xfrm>
          <a:prstGeom prst="rect">
            <a:avLst/>
          </a:prstGeom>
          <a:noFill/>
          <a:ln w="9525">
            <a:solidFill>
              <a:schemeClr val="tx1"/>
            </a:solidFill>
            <a:miter lim="800000"/>
            <a:headEnd/>
            <a:tailEnd/>
          </a:ln>
          <a:effectLst/>
        </p:spPr>
      </p:pic>
      <p:pic>
        <p:nvPicPr>
          <p:cNvPr id="9" name="Picture 2"/>
          <p:cNvPicPr>
            <a:picLocks noChangeAspect="1" noChangeArrowheads="1"/>
          </p:cNvPicPr>
          <p:nvPr/>
        </p:nvPicPr>
        <p:blipFill>
          <a:blip r:embed="rId7"/>
          <a:srcRect/>
          <a:stretch>
            <a:fillRect/>
          </a:stretch>
        </p:blipFill>
        <p:spPr bwMode="auto">
          <a:xfrm>
            <a:off x="4800600" y="1905000"/>
            <a:ext cx="1099457" cy="4572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pic>
        <p:nvPicPr>
          <p:cNvPr id="9" name="Picture 9" descr="C:\Users\dell\Desktop\220px-Half_–_Wave_Dipole.jpg"/>
          <p:cNvPicPr>
            <a:picLocks noChangeAspect="1" noChangeArrowheads="1"/>
          </p:cNvPicPr>
          <p:nvPr/>
        </p:nvPicPr>
        <p:blipFill>
          <a:blip r:embed="rId2"/>
          <a:srcRect/>
          <a:stretch>
            <a:fillRect/>
          </a:stretch>
        </p:blipFill>
        <p:spPr bwMode="auto">
          <a:xfrm>
            <a:off x="228600" y="914400"/>
            <a:ext cx="2743200" cy="2029968"/>
          </a:xfrm>
          <a:prstGeom prst="rect">
            <a:avLst/>
          </a:prstGeom>
          <a:noFill/>
          <a:ln w="9525">
            <a:solidFill>
              <a:schemeClr val="accent1"/>
            </a:solidFill>
            <a:miter lim="800000"/>
            <a:headEnd/>
            <a:tailEnd/>
          </a:ln>
        </p:spPr>
      </p:pic>
      <p:pic>
        <p:nvPicPr>
          <p:cNvPr id="11" name="Content Placeholder 3" descr="TG.08-Website-Main-600x600.png"/>
          <p:cNvPicPr>
            <a:picLocks noChangeAspect="1"/>
          </p:cNvPicPr>
          <p:nvPr/>
        </p:nvPicPr>
        <p:blipFill>
          <a:blip r:embed="rId3"/>
          <a:srcRect l="24506" r="19251" b="3032"/>
          <a:stretch>
            <a:fillRect/>
          </a:stretch>
        </p:blipFill>
        <p:spPr bwMode="auto">
          <a:xfrm>
            <a:off x="7568453" y="685800"/>
            <a:ext cx="1575547" cy="2819400"/>
          </a:xfrm>
          <a:prstGeom prst="rect">
            <a:avLst/>
          </a:prstGeom>
          <a:noFill/>
          <a:ln w="9525">
            <a:noFill/>
            <a:miter lim="800000"/>
            <a:headEnd/>
            <a:tailEnd/>
          </a:ln>
        </p:spPr>
      </p:pic>
      <p:pic>
        <p:nvPicPr>
          <p:cNvPr id="12" name="Picture 2"/>
          <p:cNvPicPr>
            <a:picLocks noChangeAspect="1" noChangeArrowheads="1"/>
          </p:cNvPicPr>
          <p:nvPr/>
        </p:nvPicPr>
        <p:blipFill>
          <a:blip r:embed="rId4"/>
          <a:srcRect/>
          <a:stretch>
            <a:fillRect/>
          </a:stretch>
        </p:blipFill>
        <p:spPr bwMode="auto">
          <a:xfrm>
            <a:off x="359609" y="3839119"/>
            <a:ext cx="2778038" cy="2127485"/>
          </a:xfrm>
          <a:prstGeom prst="rect">
            <a:avLst/>
          </a:prstGeom>
          <a:noFill/>
          <a:ln w="9525">
            <a:noFill/>
            <a:miter lim="800000"/>
            <a:headEnd/>
            <a:tailEnd/>
          </a:ln>
          <a:effectLst/>
        </p:spPr>
      </p:pic>
      <p:pic>
        <p:nvPicPr>
          <p:cNvPr id="13" name="Picture 2"/>
          <p:cNvPicPr>
            <a:picLocks noChangeAspect="1" noChangeArrowheads="1"/>
          </p:cNvPicPr>
          <p:nvPr/>
        </p:nvPicPr>
        <p:blipFill>
          <a:blip r:embed="rId5"/>
          <a:srcRect/>
          <a:stretch>
            <a:fillRect/>
          </a:stretch>
        </p:blipFill>
        <p:spPr bwMode="auto">
          <a:xfrm>
            <a:off x="3286361" y="3899072"/>
            <a:ext cx="2832643" cy="2044528"/>
          </a:xfrm>
          <a:prstGeom prst="rect">
            <a:avLst/>
          </a:prstGeom>
          <a:noFill/>
          <a:ln w="9525">
            <a:noFill/>
            <a:miter lim="800000"/>
            <a:headEnd/>
            <a:tailEnd/>
          </a:ln>
          <a:effectLst/>
        </p:spPr>
      </p:pic>
      <p:pic>
        <p:nvPicPr>
          <p:cNvPr id="15" name="Picture 2"/>
          <p:cNvPicPr>
            <a:picLocks noChangeAspect="1" noChangeArrowheads="1"/>
          </p:cNvPicPr>
          <p:nvPr/>
        </p:nvPicPr>
        <p:blipFill>
          <a:blip r:embed="rId6"/>
          <a:srcRect/>
          <a:stretch>
            <a:fillRect/>
          </a:stretch>
        </p:blipFill>
        <p:spPr bwMode="auto">
          <a:xfrm>
            <a:off x="6463553" y="3899072"/>
            <a:ext cx="2209800" cy="2615816"/>
          </a:xfrm>
          <a:prstGeom prst="rect">
            <a:avLst/>
          </a:prstGeom>
          <a:noFill/>
          <a:ln w="9525">
            <a:noFill/>
            <a:miter lim="800000"/>
            <a:headEnd/>
            <a:tailEnd/>
          </a:ln>
          <a:effectLst/>
        </p:spPr>
      </p:pic>
      <p:pic>
        <p:nvPicPr>
          <p:cNvPr id="17" name="Picture 2"/>
          <p:cNvPicPr>
            <a:picLocks noChangeAspect="1" noChangeArrowheads="1"/>
          </p:cNvPicPr>
          <p:nvPr/>
        </p:nvPicPr>
        <p:blipFill>
          <a:blip r:embed="rId7"/>
          <a:srcRect/>
          <a:stretch>
            <a:fillRect/>
          </a:stretch>
        </p:blipFill>
        <p:spPr bwMode="auto">
          <a:xfrm>
            <a:off x="3124200" y="914400"/>
            <a:ext cx="4327097" cy="2209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7" name="Rectangle 6"/>
          <p:cNvSpPr/>
          <p:nvPr/>
        </p:nvSpPr>
        <p:spPr>
          <a:xfrm>
            <a:off x="381000" y="609600"/>
            <a:ext cx="5867400" cy="1200329"/>
          </a:xfrm>
          <a:prstGeom prst="rect">
            <a:avLst/>
          </a:prstGeom>
        </p:spPr>
        <p:txBody>
          <a:bodyPr wrap="square">
            <a:spAutoFit/>
          </a:bodyPr>
          <a:lstStyle/>
          <a:p>
            <a:pPr>
              <a:buFont typeface="Arial" pitchFamily="34" charset="0"/>
              <a:buChar char="•"/>
            </a:pPr>
            <a:r>
              <a:rPr lang="en-US" dirty="0">
                <a:latin typeface="+mn-lt"/>
              </a:rPr>
              <a:t>We review the characteristics of several types of antennas that are used in short-range radio devices.</a:t>
            </a:r>
          </a:p>
          <a:p>
            <a:pPr marL="342900" indent="-342900">
              <a:buFont typeface="+mj-lt"/>
              <a:buAutoNum type="arabicPeriod"/>
            </a:pPr>
            <a:r>
              <a:rPr lang="en-US" b="1" u="sng" dirty="0">
                <a:solidFill>
                  <a:srgbClr val="0033CC"/>
                </a:solidFill>
                <a:latin typeface="+mn-lt"/>
              </a:rPr>
              <a:t>Dipole</a:t>
            </a:r>
          </a:p>
          <a:p>
            <a:pPr marL="342900" indent="-342900"/>
            <a:r>
              <a:rPr lang="en-US" b="1" dirty="0">
                <a:solidFill>
                  <a:srgbClr val="0033CC"/>
                </a:solidFill>
                <a:latin typeface="+mn-lt"/>
              </a:rPr>
              <a:t>	</a:t>
            </a:r>
          </a:p>
        </p:txBody>
      </p:sp>
      <p:pic>
        <p:nvPicPr>
          <p:cNvPr id="9" name="Picture 9" descr="C:\Users\dell\Desktop\220px-Half_–_Wave_Dipole.jpg"/>
          <p:cNvPicPr>
            <a:picLocks noChangeAspect="1" noChangeArrowheads="1"/>
          </p:cNvPicPr>
          <p:nvPr/>
        </p:nvPicPr>
        <p:blipFill>
          <a:blip r:embed="rId2"/>
          <a:srcRect/>
          <a:stretch>
            <a:fillRect/>
          </a:stretch>
        </p:blipFill>
        <p:spPr bwMode="auto">
          <a:xfrm>
            <a:off x="6781800" y="867649"/>
            <a:ext cx="1828800" cy="1353312"/>
          </a:xfrm>
          <a:prstGeom prst="rect">
            <a:avLst/>
          </a:prstGeom>
          <a:noFill/>
          <a:ln w="9525">
            <a:solidFill>
              <a:schemeClr val="accent1"/>
            </a:solidFill>
            <a:miter lim="800000"/>
            <a:headEnd/>
            <a:tailEnd/>
          </a:ln>
        </p:spPr>
      </p:pic>
      <p:sp>
        <p:nvSpPr>
          <p:cNvPr id="10" name="Rectangle 9"/>
          <p:cNvSpPr/>
          <p:nvPr/>
        </p:nvSpPr>
        <p:spPr>
          <a:xfrm>
            <a:off x="457200" y="1524001"/>
            <a:ext cx="5715000" cy="5078313"/>
          </a:xfrm>
          <a:prstGeom prst="rect">
            <a:avLst/>
          </a:prstGeom>
        </p:spPr>
        <p:txBody>
          <a:bodyPr wrap="square">
            <a:spAutoFit/>
          </a:bodyPr>
          <a:lstStyle/>
          <a:p>
            <a:pPr algn="just">
              <a:spcBef>
                <a:spcPts val="0"/>
              </a:spcBef>
              <a:spcAft>
                <a:spcPts val="0"/>
              </a:spcAft>
              <a:buFont typeface="Arial" pitchFamily="34" charset="0"/>
              <a:buChar char="•"/>
            </a:pPr>
            <a:r>
              <a:rPr lang="en-US" dirty="0">
                <a:solidFill>
                  <a:srgbClr val="960000"/>
                </a:solidFill>
                <a:latin typeface="+mn-lt"/>
              </a:rPr>
              <a:t>dipole is a </a:t>
            </a:r>
            <a:r>
              <a:rPr lang="en-US" b="1" dirty="0">
                <a:solidFill>
                  <a:srgbClr val="960000"/>
                </a:solidFill>
                <a:latin typeface="+mn-lt"/>
              </a:rPr>
              <a:t>wire antenna fed at its center. </a:t>
            </a:r>
          </a:p>
          <a:p>
            <a:pPr algn="just">
              <a:spcBef>
                <a:spcPts val="0"/>
              </a:spcBef>
              <a:spcAft>
                <a:spcPts val="0"/>
              </a:spcAft>
              <a:buFont typeface="Arial" pitchFamily="34" charset="0"/>
              <a:buChar char="•"/>
            </a:pPr>
            <a:r>
              <a:rPr lang="en-US" b="1" dirty="0">
                <a:solidFill>
                  <a:srgbClr val="960000"/>
                </a:solidFill>
                <a:latin typeface="+mn-lt"/>
              </a:rPr>
              <a:t>length is one-half wavelength. </a:t>
            </a:r>
          </a:p>
          <a:p>
            <a:pPr algn="just">
              <a:spcBef>
                <a:spcPts val="0"/>
              </a:spcBef>
              <a:spcAft>
                <a:spcPts val="0"/>
              </a:spcAft>
              <a:buFont typeface="Arial" pitchFamily="34" charset="0"/>
              <a:buChar char="•"/>
            </a:pPr>
            <a:r>
              <a:rPr lang="en-US" dirty="0">
                <a:latin typeface="+mn-lt"/>
              </a:rPr>
              <a:t>In </a:t>
            </a:r>
            <a:r>
              <a:rPr lang="en-US" b="1" dirty="0">
                <a:solidFill>
                  <a:srgbClr val="960000"/>
                </a:solidFill>
                <a:latin typeface="+mn-lt"/>
              </a:rPr>
              <a:t>free space</a:t>
            </a:r>
            <a:r>
              <a:rPr lang="en-US" dirty="0">
                <a:solidFill>
                  <a:srgbClr val="960000"/>
                </a:solidFill>
                <a:latin typeface="+mn-lt"/>
              </a:rPr>
              <a:t>, its </a:t>
            </a:r>
            <a:r>
              <a:rPr lang="en-US" b="1" dirty="0">
                <a:solidFill>
                  <a:srgbClr val="960000"/>
                </a:solidFill>
                <a:latin typeface="+mn-lt"/>
              </a:rPr>
              <a:t>radiation resistance is 73 ohms</a:t>
            </a:r>
            <a:r>
              <a:rPr lang="en-US" dirty="0">
                <a:latin typeface="+mn-lt"/>
              </a:rPr>
              <a:t>, but that value will vary somewhat in the presence of the ground or other large conducting objects. </a:t>
            </a:r>
          </a:p>
          <a:p>
            <a:pPr algn="just">
              <a:spcBef>
                <a:spcPts val="0"/>
              </a:spcBef>
              <a:spcAft>
                <a:spcPts val="0"/>
              </a:spcAft>
              <a:buFont typeface="Arial" pitchFamily="34" charset="0"/>
              <a:buChar char="•"/>
            </a:pPr>
            <a:r>
              <a:rPr lang="en-US" b="1" dirty="0">
                <a:solidFill>
                  <a:srgbClr val="960000"/>
                </a:solidFill>
                <a:latin typeface="+mn-lt"/>
              </a:rPr>
              <a:t>usually mounted horizontally</a:t>
            </a:r>
            <a:r>
              <a:rPr lang="en-US" dirty="0">
                <a:solidFill>
                  <a:srgbClr val="960000"/>
                </a:solidFill>
                <a:latin typeface="+mn-lt"/>
              </a:rPr>
              <a:t>. </a:t>
            </a:r>
          </a:p>
          <a:p>
            <a:pPr algn="just">
              <a:spcBef>
                <a:spcPts val="0"/>
              </a:spcBef>
              <a:spcAft>
                <a:spcPts val="0"/>
              </a:spcAft>
              <a:buFont typeface="Arial" pitchFamily="34" charset="0"/>
              <a:buChar char="•"/>
            </a:pPr>
            <a:r>
              <a:rPr lang="en-US" dirty="0">
                <a:latin typeface="+mn-lt"/>
              </a:rPr>
              <a:t>In free space, the </a:t>
            </a:r>
            <a:r>
              <a:rPr lang="en-US" b="1" dirty="0">
                <a:latin typeface="+mn-lt"/>
              </a:rPr>
              <a:t>radiation pattern </a:t>
            </a:r>
            <a:r>
              <a:rPr lang="en-US" dirty="0">
                <a:latin typeface="+mn-lt"/>
              </a:rPr>
              <a:t>of a horizontal half-wave dipole is </a:t>
            </a:r>
            <a:r>
              <a:rPr lang="en-US" b="1" dirty="0">
                <a:solidFill>
                  <a:srgbClr val="0033CC"/>
                </a:solidFill>
                <a:latin typeface="+mn-lt"/>
              </a:rPr>
              <a:t>similar to that of the small dipole </a:t>
            </a:r>
          </a:p>
          <a:p>
            <a:pPr algn="just">
              <a:spcBef>
                <a:spcPts val="0"/>
              </a:spcBef>
              <a:spcAft>
                <a:spcPts val="0"/>
              </a:spcAft>
              <a:buFont typeface="Arial" pitchFamily="34" charset="0"/>
              <a:buChar char="•"/>
            </a:pPr>
            <a:r>
              <a:rPr lang="en-US" dirty="0">
                <a:solidFill>
                  <a:srgbClr val="960000"/>
                </a:solidFill>
                <a:latin typeface="+mn-lt"/>
              </a:rPr>
              <a:t>has a </a:t>
            </a:r>
            <a:r>
              <a:rPr lang="en-US" b="1" dirty="0">
                <a:solidFill>
                  <a:srgbClr val="960000"/>
                </a:solidFill>
                <a:latin typeface="+mn-lt"/>
              </a:rPr>
              <a:t>directivity</a:t>
            </a:r>
            <a:r>
              <a:rPr lang="en-US" dirty="0">
                <a:solidFill>
                  <a:srgbClr val="960000"/>
                </a:solidFill>
                <a:latin typeface="+mn-lt"/>
              </a:rPr>
              <a:t> of </a:t>
            </a:r>
            <a:r>
              <a:rPr lang="en-US" b="1" dirty="0">
                <a:solidFill>
                  <a:srgbClr val="960000"/>
                </a:solidFill>
                <a:latin typeface="+mn-lt"/>
              </a:rPr>
              <a:t>1.64 or 2.15 dB </a:t>
            </a:r>
            <a:r>
              <a:rPr lang="en-US" dirty="0">
                <a:solidFill>
                  <a:srgbClr val="960000"/>
                </a:solidFill>
                <a:latin typeface="+mn-lt"/>
              </a:rPr>
              <a:t>in the horizontal plane perpendicular to the wire direction</a:t>
            </a:r>
          </a:p>
          <a:p>
            <a:pPr algn="just">
              <a:spcBef>
                <a:spcPts val="0"/>
              </a:spcBef>
              <a:spcAft>
                <a:spcPts val="0"/>
              </a:spcAft>
              <a:buFont typeface="Arial" pitchFamily="34" charset="0"/>
              <a:buChar char="•"/>
            </a:pPr>
            <a:r>
              <a:rPr lang="en-US" b="1" dirty="0">
                <a:latin typeface="+mn-lt"/>
              </a:rPr>
              <a:t>presence of ground</a:t>
            </a:r>
            <a:r>
              <a:rPr lang="en-US" dirty="0">
                <a:latin typeface="+mn-lt"/>
              </a:rPr>
              <a:t>, or any other nearby conducting object, greatly </a:t>
            </a:r>
            <a:r>
              <a:rPr lang="en-US" b="1" dirty="0">
                <a:latin typeface="+mn-lt"/>
              </a:rPr>
              <a:t>influences the pattern</a:t>
            </a:r>
            <a:r>
              <a:rPr lang="en-US" dirty="0">
                <a:latin typeface="+mn-lt"/>
              </a:rPr>
              <a:t>. </a:t>
            </a:r>
          </a:p>
          <a:p>
            <a:pPr>
              <a:spcBef>
                <a:spcPts val="0"/>
              </a:spcBef>
              <a:spcAft>
                <a:spcPts val="0"/>
              </a:spcAft>
              <a:buFont typeface="Arial" pitchFamily="34" charset="0"/>
              <a:buChar char="•"/>
            </a:pPr>
            <a:r>
              <a:rPr lang="en-US" dirty="0">
                <a:latin typeface="+mn-lt"/>
              </a:rPr>
              <a:t>When used indoors where there are </a:t>
            </a:r>
            <a:r>
              <a:rPr lang="en-US" b="1" dirty="0">
                <a:latin typeface="+mn-lt"/>
              </a:rPr>
              <a:t>a multitude of reflections </a:t>
            </a:r>
            <a:r>
              <a:rPr lang="en-US" dirty="0">
                <a:latin typeface="+mn-lt"/>
              </a:rPr>
              <a:t>from walls, floor, and ceiling, the horizontal dipole can give </a:t>
            </a:r>
            <a:r>
              <a:rPr lang="en-US" b="1" dirty="0">
                <a:solidFill>
                  <a:srgbClr val="960000"/>
                </a:solidFill>
                <a:latin typeface="+mn-lt"/>
              </a:rPr>
              <a:t>good results in all directions</a:t>
            </a:r>
            <a:r>
              <a:rPr lang="en-US" dirty="0">
                <a:solidFill>
                  <a:srgbClr val="960000"/>
                </a:solidFill>
                <a:latin typeface="+mn-lt"/>
              </a:rPr>
              <a:t>.</a:t>
            </a:r>
          </a:p>
          <a:p>
            <a:pPr>
              <a:spcBef>
                <a:spcPts val="0"/>
              </a:spcBef>
              <a:spcAft>
                <a:spcPts val="0"/>
              </a:spcAft>
              <a:buFont typeface="Arial" pitchFamily="34" charset="0"/>
              <a:buChar char="•"/>
            </a:pPr>
            <a:r>
              <a:rPr lang="en-US" dirty="0">
                <a:latin typeface="+mn-lt"/>
              </a:rPr>
              <a:t>convenient to use because </a:t>
            </a:r>
            <a:r>
              <a:rPr lang="en-US" b="1" dirty="0">
                <a:latin typeface="+mn-lt"/>
              </a:rPr>
              <a:t>it is </a:t>
            </a:r>
            <a:r>
              <a:rPr lang="en-US" b="1" dirty="0">
                <a:solidFill>
                  <a:srgbClr val="960000"/>
                </a:solidFill>
                <a:latin typeface="+mn-lt"/>
              </a:rPr>
              <a:t>easy to match </a:t>
            </a:r>
            <a:r>
              <a:rPr lang="en-US" dirty="0">
                <a:latin typeface="+mn-lt"/>
              </a:rPr>
              <a:t>a transmitter or receiver to its radiation resistance. </a:t>
            </a:r>
          </a:p>
          <a:p>
            <a:pPr algn="just">
              <a:spcBef>
                <a:spcPts val="0"/>
              </a:spcBef>
              <a:spcAft>
                <a:spcPts val="0"/>
              </a:spcAft>
              <a:buFont typeface="Arial" pitchFamily="34" charset="0"/>
              <a:buChar char="•"/>
            </a:pPr>
            <a:endParaRPr lang="en-US" dirty="0">
              <a:latin typeface="+mn-lt"/>
            </a:endParaRPr>
          </a:p>
        </p:txBody>
      </p:sp>
      <p:pic>
        <p:nvPicPr>
          <p:cNvPr id="4098" name="Picture 2"/>
          <p:cNvPicPr>
            <a:picLocks noChangeAspect="1" noChangeArrowheads="1"/>
          </p:cNvPicPr>
          <p:nvPr/>
        </p:nvPicPr>
        <p:blipFill>
          <a:blip r:embed="rId3"/>
          <a:srcRect/>
          <a:stretch>
            <a:fillRect/>
          </a:stretch>
        </p:blipFill>
        <p:spPr bwMode="auto">
          <a:xfrm>
            <a:off x="6482935" y="2345498"/>
            <a:ext cx="2286000" cy="2167003"/>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6248400" y="4654291"/>
            <a:ext cx="2619739" cy="1752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286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7" name="Rectangle 6"/>
          <p:cNvSpPr/>
          <p:nvPr/>
        </p:nvSpPr>
        <p:spPr>
          <a:xfrm>
            <a:off x="304800" y="457200"/>
            <a:ext cx="8610600" cy="646331"/>
          </a:xfrm>
          <a:prstGeom prst="rect">
            <a:avLst/>
          </a:prstGeom>
        </p:spPr>
        <p:txBody>
          <a:bodyPr wrap="square">
            <a:spAutoFit/>
          </a:bodyPr>
          <a:lstStyle/>
          <a:p>
            <a:pPr marL="342900" indent="-342900">
              <a:buFont typeface="+mj-lt"/>
              <a:buAutoNum type="arabicPeriod"/>
            </a:pPr>
            <a:r>
              <a:rPr lang="en-US" b="1" u="sng" dirty="0">
                <a:solidFill>
                  <a:srgbClr val="0033CC"/>
                </a:solidFill>
                <a:latin typeface="+mn-lt"/>
              </a:rPr>
              <a:t>Dipole</a:t>
            </a:r>
          </a:p>
          <a:p>
            <a:pPr marL="342900" indent="-342900"/>
            <a:r>
              <a:rPr lang="en-US" b="1" dirty="0">
                <a:solidFill>
                  <a:srgbClr val="0033CC"/>
                </a:solidFill>
                <a:latin typeface="+mn-lt"/>
              </a:rPr>
              <a:t>	</a:t>
            </a:r>
          </a:p>
        </p:txBody>
      </p:sp>
      <p:sp>
        <p:nvSpPr>
          <p:cNvPr id="10" name="Rectangle 9"/>
          <p:cNvSpPr/>
          <p:nvPr/>
        </p:nvSpPr>
        <p:spPr>
          <a:xfrm>
            <a:off x="304800" y="762000"/>
            <a:ext cx="8305800" cy="2308324"/>
          </a:xfrm>
          <a:prstGeom prst="rect">
            <a:avLst/>
          </a:prstGeom>
        </p:spPr>
        <p:txBody>
          <a:bodyPr wrap="square">
            <a:spAutoFit/>
          </a:bodyPr>
          <a:lstStyle/>
          <a:p>
            <a:pPr algn="just">
              <a:buFont typeface="Arial" pitchFamily="34" charset="0"/>
              <a:buChar char="•"/>
            </a:pPr>
            <a:r>
              <a:rPr lang="en-US" dirty="0">
                <a:latin typeface="+mn-lt"/>
              </a:rPr>
              <a:t>It has </a:t>
            </a:r>
            <a:r>
              <a:rPr lang="en-US" b="1" dirty="0">
                <a:solidFill>
                  <a:srgbClr val="960000"/>
                </a:solidFill>
                <a:latin typeface="+mn-lt"/>
              </a:rPr>
              <a:t>high efficiency</a:t>
            </a:r>
            <a:endParaRPr lang="en-US" dirty="0">
              <a:solidFill>
                <a:srgbClr val="960000"/>
              </a:solidFill>
              <a:latin typeface="+mn-lt"/>
            </a:endParaRPr>
          </a:p>
          <a:p>
            <a:pPr algn="just">
              <a:buFont typeface="Arial" pitchFamily="34" charset="0"/>
              <a:buChar char="•"/>
            </a:pPr>
            <a:r>
              <a:rPr lang="en-US" dirty="0">
                <a:latin typeface="+mn-lt"/>
              </a:rPr>
              <a:t>Also, the antenna </a:t>
            </a:r>
            <a:r>
              <a:rPr lang="en-US" b="1" dirty="0">
                <a:latin typeface="+mn-lt"/>
              </a:rPr>
              <a:t>characteristics are not much affected by the size or shape </a:t>
            </a:r>
            <a:r>
              <a:rPr lang="en-US" dirty="0">
                <a:latin typeface="+mn-lt"/>
              </a:rPr>
              <a:t>of the device it is used with, and it </a:t>
            </a:r>
            <a:r>
              <a:rPr lang="en-US" b="1" dirty="0">
                <a:latin typeface="+mn-lt"/>
              </a:rPr>
              <a:t>doesn’t use a ground plane.</a:t>
            </a:r>
          </a:p>
          <a:p>
            <a:pPr algn="just">
              <a:buFont typeface="Arial" pitchFamily="34" charset="0"/>
              <a:buChar char="•"/>
            </a:pPr>
            <a:r>
              <a:rPr lang="en-US" dirty="0">
                <a:latin typeface="+mn-lt"/>
              </a:rPr>
              <a:t>In spite of its many attractive features, the half-wave dipole is </a:t>
            </a:r>
            <a:r>
              <a:rPr lang="en-US" b="1" dirty="0">
                <a:solidFill>
                  <a:srgbClr val="C00000"/>
                </a:solidFill>
                <a:latin typeface="+mn-lt"/>
              </a:rPr>
              <a:t>not commonly used with short-range radio equipment. </a:t>
            </a:r>
          </a:p>
          <a:p>
            <a:pPr algn="just">
              <a:buFont typeface="Arial" pitchFamily="34" charset="0"/>
              <a:buChar char="•"/>
            </a:pPr>
            <a:r>
              <a:rPr lang="en-US" dirty="0">
                <a:latin typeface="+mn-lt"/>
              </a:rPr>
              <a:t>On the common low UHF unlicensed frequency bands, it is </a:t>
            </a:r>
            <a:r>
              <a:rPr lang="en-US" b="1" dirty="0">
                <a:latin typeface="+mn-lt"/>
              </a:rPr>
              <a:t>too large for many applications, particularly small portable devices. </a:t>
            </a:r>
          </a:p>
          <a:p>
            <a:pPr algn="just">
              <a:buFont typeface="Arial" pitchFamily="34" charset="0"/>
              <a:buChar char="•"/>
            </a:pPr>
            <a:r>
              <a:rPr lang="en-US" b="1" dirty="0">
                <a:solidFill>
                  <a:srgbClr val="B911A5"/>
                </a:solidFill>
                <a:latin typeface="+mn-lt"/>
              </a:rPr>
              <a:t>TV &amp; radio receivers.</a:t>
            </a:r>
          </a:p>
        </p:txBody>
      </p:sp>
      <p:sp>
        <p:nvSpPr>
          <p:cNvPr id="6" name="Rectangle 5"/>
          <p:cNvSpPr/>
          <p:nvPr/>
        </p:nvSpPr>
        <p:spPr>
          <a:xfrm>
            <a:off x="381000" y="3048000"/>
            <a:ext cx="7315200" cy="3416320"/>
          </a:xfrm>
          <a:prstGeom prst="rect">
            <a:avLst/>
          </a:prstGeom>
        </p:spPr>
        <p:txBody>
          <a:bodyPr wrap="square">
            <a:spAutoFit/>
          </a:bodyPr>
          <a:lstStyle/>
          <a:p>
            <a:pPr algn="just"/>
            <a:r>
              <a:rPr lang="en-US" b="1" u="sng" dirty="0">
                <a:solidFill>
                  <a:srgbClr val="0033CC"/>
                </a:solidFill>
                <a:latin typeface="+mn-lt"/>
              </a:rPr>
              <a:t>2. Ground plane or monopole antenna</a:t>
            </a:r>
          </a:p>
          <a:p>
            <a:pPr algn="just">
              <a:buFont typeface="Arial" pitchFamily="34" charset="0"/>
              <a:buChar char="•"/>
            </a:pPr>
            <a:r>
              <a:rPr lang="en-US" b="1" dirty="0">
                <a:solidFill>
                  <a:srgbClr val="B911A5"/>
                </a:solidFill>
                <a:latin typeface="+mn-lt"/>
              </a:rPr>
              <a:t>cordless telephones, Cellular, CB radios, walkie-talkies</a:t>
            </a:r>
          </a:p>
          <a:p>
            <a:pPr algn="just">
              <a:buFont typeface="Arial" pitchFamily="34" charset="0"/>
              <a:buChar char="•"/>
            </a:pPr>
            <a:r>
              <a:rPr lang="en-US" dirty="0">
                <a:latin typeface="+mn-lt"/>
              </a:rPr>
              <a:t>dipole can be </a:t>
            </a:r>
            <a:r>
              <a:rPr lang="en-US" b="1" dirty="0">
                <a:solidFill>
                  <a:srgbClr val="960000"/>
                </a:solidFill>
                <a:latin typeface="+mn-lt"/>
              </a:rPr>
              <a:t>mounted vertically. </a:t>
            </a:r>
          </a:p>
          <a:p>
            <a:pPr algn="just">
              <a:buFont typeface="Arial" pitchFamily="34" charset="0"/>
              <a:buChar char="•"/>
            </a:pPr>
            <a:r>
              <a:rPr lang="en-US" dirty="0">
                <a:latin typeface="+mn-lt"/>
              </a:rPr>
              <a:t>If we take one dipole element and mount it </a:t>
            </a:r>
            <a:r>
              <a:rPr lang="en-US" b="1" dirty="0">
                <a:latin typeface="+mn-lt"/>
              </a:rPr>
              <a:t>perpendicular to a large metal plate</a:t>
            </a:r>
            <a:r>
              <a:rPr lang="en-US" dirty="0">
                <a:latin typeface="+mn-lt"/>
              </a:rPr>
              <a:t>, then we don’t need the bottom element—a virtual element will be electrically reflected from the plate. This is called a </a:t>
            </a:r>
            <a:r>
              <a:rPr lang="en-US" b="1" dirty="0">
                <a:latin typeface="+mn-lt"/>
              </a:rPr>
              <a:t>monopole antenna.</a:t>
            </a:r>
          </a:p>
          <a:p>
            <a:pPr algn="just">
              <a:buFont typeface="Arial" pitchFamily="34" charset="0"/>
              <a:buChar char="•"/>
            </a:pPr>
            <a:r>
              <a:rPr lang="en-US" dirty="0">
                <a:latin typeface="+mn-lt"/>
              </a:rPr>
              <a:t> When the metal plate is approximately </a:t>
            </a:r>
            <a:r>
              <a:rPr lang="en-US" b="1" dirty="0">
                <a:latin typeface="+mn-lt"/>
              </a:rPr>
              <a:t>one-half wavelength square </a:t>
            </a:r>
            <a:r>
              <a:rPr lang="en-US" dirty="0">
                <a:latin typeface="+mn-lt"/>
              </a:rPr>
              <a:t>or larger, the </a:t>
            </a:r>
            <a:r>
              <a:rPr lang="en-US" b="1" dirty="0">
                <a:latin typeface="+mn-lt"/>
              </a:rPr>
              <a:t>radiation resistance </a:t>
            </a:r>
            <a:r>
              <a:rPr lang="en-US" dirty="0">
                <a:latin typeface="+mn-lt"/>
              </a:rPr>
              <a:t>of the antenna is around </a:t>
            </a:r>
            <a:r>
              <a:rPr lang="en-US" b="1" dirty="0">
                <a:latin typeface="+mn-lt"/>
              </a:rPr>
              <a:t>36 ohms</a:t>
            </a:r>
            <a:r>
              <a:rPr lang="en-US" dirty="0">
                <a:latin typeface="+mn-lt"/>
              </a:rPr>
              <a:t>, and a </a:t>
            </a:r>
            <a:r>
              <a:rPr lang="en-US" b="1" dirty="0">
                <a:latin typeface="+mn-lt"/>
              </a:rPr>
              <a:t>good match to the receiver or transmitter </a:t>
            </a:r>
            <a:r>
              <a:rPr lang="en-US" dirty="0">
                <a:latin typeface="+mn-lt"/>
              </a:rPr>
              <a:t>can be obtained.</a:t>
            </a:r>
          </a:p>
          <a:p>
            <a:pPr algn="just">
              <a:buFont typeface="Arial" pitchFamily="34" charset="0"/>
              <a:buChar char="•"/>
            </a:pPr>
            <a:r>
              <a:rPr lang="en-US" dirty="0">
                <a:latin typeface="+mj-lt"/>
              </a:rPr>
              <a:t>In many short-range devices, a </a:t>
            </a:r>
            <a:r>
              <a:rPr lang="en-US" b="1" dirty="0">
                <a:solidFill>
                  <a:srgbClr val="960000"/>
                </a:solidFill>
                <a:latin typeface="+mj-lt"/>
              </a:rPr>
              <a:t>quarter-wave vertical element </a:t>
            </a:r>
            <a:r>
              <a:rPr lang="en-US" b="1" dirty="0">
                <a:latin typeface="+mj-lt"/>
              </a:rPr>
              <a:t>is used without a suitable ground plane</a:t>
            </a:r>
            <a:r>
              <a:rPr lang="en-US" dirty="0">
                <a:latin typeface="+mj-lt"/>
              </a:rPr>
              <a:t>, or, due to space restrictions, the radiating element may be </a:t>
            </a:r>
            <a:r>
              <a:rPr lang="en-US" b="1" dirty="0">
                <a:latin typeface="+mj-lt"/>
              </a:rPr>
              <a:t>less than one quarter wave long. </a:t>
            </a:r>
            <a:endParaRPr lang="en-US" b="1" dirty="0">
              <a:solidFill>
                <a:srgbClr val="0033CC"/>
              </a:solidFill>
              <a:latin typeface="+mn-lt"/>
            </a:endParaRPr>
          </a:p>
        </p:txBody>
      </p:sp>
      <p:pic>
        <p:nvPicPr>
          <p:cNvPr id="8" name="Content Placeholder 3" descr="TG.08-Website-Main-600x600.png"/>
          <p:cNvPicPr>
            <a:picLocks noChangeAspect="1"/>
          </p:cNvPicPr>
          <p:nvPr/>
        </p:nvPicPr>
        <p:blipFill>
          <a:blip r:embed="rId2"/>
          <a:srcRect l="24506" r="19251" b="3032"/>
          <a:stretch>
            <a:fillRect/>
          </a:stretch>
        </p:blipFill>
        <p:spPr bwMode="auto">
          <a:xfrm>
            <a:off x="8001000" y="2819400"/>
            <a:ext cx="1143000" cy="2045368"/>
          </a:xfrm>
          <a:prstGeom prst="rect">
            <a:avLst/>
          </a:prstGeom>
          <a:noFill/>
          <a:ln w="9525">
            <a:noFill/>
            <a:miter lim="800000"/>
            <a:headEnd/>
            <a:tailEnd/>
          </a:ln>
        </p:spPr>
      </p:pic>
      <p:pic>
        <p:nvPicPr>
          <p:cNvPr id="11266" name="Picture 2"/>
          <p:cNvPicPr>
            <a:picLocks noChangeAspect="1" noChangeArrowheads="1"/>
          </p:cNvPicPr>
          <p:nvPr/>
        </p:nvPicPr>
        <p:blipFill>
          <a:blip r:embed="rId3"/>
          <a:srcRect/>
          <a:stretch>
            <a:fillRect/>
          </a:stretch>
        </p:blipFill>
        <p:spPr bwMode="auto">
          <a:xfrm>
            <a:off x="7881938" y="4923834"/>
            <a:ext cx="1262062" cy="193416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6" name="Rectangle 5"/>
          <p:cNvSpPr/>
          <p:nvPr/>
        </p:nvSpPr>
        <p:spPr>
          <a:xfrm>
            <a:off x="304800" y="533400"/>
            <a:ext cx="7315200" cy="1477328"/>
          </a:xfrm>
          <a:prstGeom prst="rect">
            <a:avLst/>
          </a:prstGeom>
        </p:spPr>
        <p:txBody>
          <a:bodyPr wrap="square">
            <a:spAutoFit/>
          </a:bodyPr>
          <a:lstStyle/>
          <a:p>
            <a:pPr algn="just"/>
            <a:r>
              <a:rPr lang="en-US" b="1" dirty="0">
                <a:solidFill>
                  <a:srgbClr val="0033CC"/>
                </a:solidFill>
                <a:latin typeface="+mn-lt"/>
              </a:rPr>
              <a:t>2</a:t>
            </a:r>
            <a:r>
              <a:rPr lang="en-US" b="1" u="sng" dirty="0">
                <a:solidFill>
                  <a:srgbClr val="0033CC"/>
                </a:solidFill>
                <a:latin typeface="+mn-lt"/>
              </a:rPr>
              <a:t>. Ground plane or monopole antenna</a:t>
            </a:r>
          </a:p>
          <a:p>
            <a:pPr algn="just"/>
            <a:endParaRPr lang="en-US" b="1" dirty="0">
              <a:solidFill>
                <a:srgbClr val="0033CC"/>
              </a:solidFill>
              <a:latin typeface="+mn-lt"/>
            </a:endParaRPr>
          </a:p>
          <a:p>
            <a:pPr algn="just"/>
            <a:endParaRPr lang="en-US" b="1" dirty="0">
              <a:solidFill>
                <a:srgbClr val="0033CC"/>
              </a:solidFill>
              <a:latin typeface="+mn-lt"/>
            </a:endParaRPr>
          </a:p>
          <a:p>
            <a:pPr algn="just"/>
            <a:endParaRPr lang="en-US" b="1" dirty="0">
              <a:solidFill>
                <a:srgbClr val="0033CC"/>
              </a:solidFill>
              <a:latin typeface="+mn-lt"/>
            </a:endParaRPr>
          </a:p>
          <a:p>
            <a:pPr algn="just"/>
            <a:endParaRPr lang="en-US" b="1" dirty="0">
              <a:solidFill>
                <a:srgbClr val="0033CC"/>
              </a:solidFill>
              <a:latin typeface="+mn-lt"/>
            </a:endParaRPr>
          </a:p>
        </p:txBody>
      </p:sp>
      <p:sp>
        <p:nvSpPr>
          <p:cNvPr id="9" name="Rectangle 8"/>
          <p:cNvSpPr/>
          <p:nvPr/>
        </p:nvSpPr>
        <p:spPr>
          <a:xfrm>
            <a:off x="381000" y="838200"/>
            <a:ext cx="8610600" cy="1524000"/>
          </a:xfrm>
          <a:prstGeom prst="rect">
            <a:avLst/>
          </a:prstGeom>
        </p:spPr>
        <p:txBody>
          <a:bodyPr wrap="square">
            <a:spAutoFit/>
          </a:bodyPr>
          <a:lstStyle/>
          <a:p>
            <a:pPr marL="0" lvl="1">
              <a:buFont typeface="Arial" pitchFamily="34" charset="0"/>
              <a:buChar char="•"/>
            </a:pPr>
            <a:r>
              <a:rPr lang="en-US" dirty="0">
                <a:latin typeface="+mn-lt"/>
              </a:rPr>
              <a:t>In these cases, </a:t>
            </a:r>
            <a:r>
              <a:rPr lang="en-US" dirty="0">
                <a:solidFill>
                  <a:srgbClr val="960000"/>
                </a:solidFill>
                <a:latin typeface="+mn-lt"/>
              </a:rPr>
              <a:t>the radiation resistance is </a:t>
            </a:r>
            <a:r>
              <a:rPr lang="en-US" b="1" dirty="0">
                <a:solidFill>
                  <a:srgbClr val="960000"/>
                </a:solidFill>
                <a:latin typeface="+mn-lt"/>
              </a:rPr>
              <a:t>much lower than 36 ohms</a:t>
            </a:r>
            <a:r>
              <a:rPr lang="en-US" dirty="0">
                <a:latin typeface="+mn-lt"/>
              </a:rPr>
              <a:t>, and there is considerable capacitance reactance.</a:t>
            </a:r>
          </a:p>
          <a:p>
            <a:pPr>
              <a:buFont typeface="Arial" pitchFamily="34" charset="0"/>
              <a:buChar char="•"/>
            </a:pPr>
            <a:r>
              <a:rPr lang="en-US" dirty="0">
                <a:latin typeface="+mn-lt"/>
              </a:rPr>
              <a:t>The </a:t>
            </a:r>
            <a:r>
              <a:rPr lang="en-US" b="1" dirty="0">
                <a:latin typeface="+mn-lt"/>
              </a:rPr>
              <a:t>electrical length can be increased </a:t>
            </a:r>
            <a:r>
              <a:rPr lang="en-US" dirty="0">
                <a:latin typeface="+mn-lt"/>
              </a:rPr>
              <a:t>and </a:t>
            </a:r>
            <a:r>
              <a:rPr lang="en-US" b="1" dirty="0">
                <a:solidFill>
                  <a:srgbClr val="B911A5"/>
                </a:solidFill>
                <a:latin typeface="+mn-lt"/>
              </a:rPr>
              <a:t>capacitive reactance reduced by </a:t>
            </a:r>
            <a:r>
              <a:rPr lang="en-US" b="1" dirty="0">
                <a:latin typeface="+mn-lt"/>
              </a:rPr>
              <a:t>winding t</a:t>
            </a:r>
            <a:r>
              <a:rPr lang="en-US" dirty="0">
                <a:latin typeface="+mn-lt"/>
              </a:rPr>
              <a:t>he bottom part of the antenna element into a </a:t>
            </a:r>
            <a:r>
              <a:rPr lang="en-US" b="1" dirty="0">
                <a:latin typeface="+mn-lt"/>
              </a:rPr>
              <a:t>coil having several turns</a:t>
            </a:r>
            <a:r>
              <a:rPr lang="en-US" dirty="0">
                <a:latin typeface="+mn-lt"/>
              </a:rPr>
              <a:t>. In this way, the </a:t>
            </a:r>
            <a:r>
              <a:rPr lang="en-US" b="1" dirty="0">
                <a:latin typeface="+mn-lt"/>
              </a:rPr>
              <a:t>loss resistance is reduced and efficiency increased</a:t>
            </a:r>
            <a:r>
              <a:rPr lang="en-US" dirty="0">
                <a:latin typeface="+mn-lt"/>
                <a:sym typeface="Wingdings" pitchFamily="2" charset="2"/>
              </a:rPr>
              <a:t> </a:t>
            </a:r>
            <a:r>
              <a:rPr lang="en-US" b="1" dirty="0">
                <a:solidFill>
                  <a:schemeClr val="accent2"/>
                </a:solidFill>
                <a:latin typeface="+mn-lt"/>
              </a:rPr>
              <a:t>helical antenna</a:t>
            </a:r>
          </a:p>
        </p:txBody>
      </p:sp>
      <p:sp>
        <p:nvSpPr>
          <p:cNvPr id="10" name="Rectangle 9"/>
          <p:cNvSpPr/>
          <p:nvPr/>
        </p:nvSpPr>
        <p:spPr>
          <a:xfrm>
            <a:off x="381000" y="1981200"/>
            <a:ext cx="5867400" cy="923330"/>
          </a:xfrm>
          <a:prstGeom prst="rect">
            <a:avLst/>
          </a:prstGeom>
        </p:spPr>
        <p:txBody>
          <a:bodyPr wrap="square">
            <a:spAutoFit/>
          </a:bodyPr>
          <a:lstStyle/>
          <a:p>
            <a:pPr marL="342900" indent="-342900"/>
            <a:endParaRPr lang="en-US" b="1" dirty="0">
              <a:solidFill>
                <a:srgbClr val="0033CC"/>
              </a:solidFill>
              <a:latin typeface="+mn-lt"/>
            </a:endParaRPr>
          </a:p>
          <a:p>
            <a:pPr marL="342900" indent="-342900"/>
            <a:r>
              <a:rPr lang="en-US" b="1" u="sng" dirty="0">
                <a:solidFill>
                  <a:srgbClr val="0033CC"/>
                </a:solidFill>
                <a:latin typeface="+mn-lt"/>
              </a:rPr>
              <a:t>3. Loop antenna</a:t>
            </a:r>
          </a:p>
          <a:p>
            <a:pPr marL="342900" indent="-342900"/>
            <a:r>
              <a:rPr lang="en-US" b="1" dirty="0">
                <a:solidFill>
                  <a:srgbClr val="0033CC"/>
                </a:solidFill>
                <a:latin typeface="+mn-lt"/>
              </a:rPr>
              <a:t>	</a:t>
            </a:r>
          </a:p>
        </p:txBody>
      </p:sp>
      <p:pic>
        <p:nvPicPr>
          <p:cNvPr id="11" name="Picture 2" descr="C:\Users\dell\Desktop\315504_1_En_26_Fig17_HTML.gif"/>
          <p:cNvPicPr>
            <a:picLocks noChangeAspect="1" noChangeArrowheads="1"/>
          </p:cNvPicPr>
          <p:nvPr/>
        </p:nvPicPr>
        <p:blipFill>
          <a:blip r:embed="rId2"/>
          <a:srcRect/>
          <a:stretch>
            <a:fillRect/>
          </a:stretch>
        </p:blipFill>
        <p:spPr bwMode="auto">
          <a:xfrm>
            <a:off x="152400" y="4431030"/>
            <a:ext cx="2971800" cy="2426970"/>
          </a:xfrm>
          <a:prstGeom prst="rect">
            <a:avLst/>
          </a:prstGeom>
          <a:noFill/>
          <a:ln w="9525">
            <a:solidFill>
              <a:schemeClr val="bg1"/>
            </a:solidFill>
            <a:miter lim="800000"/>
            <a:headEnd/>
            <a:tailEnd/>
          </a:ln>
        </p:spPr>
      </p:pic>
      <p:sp>
        <p:nvSpPr>
          <p:cNvPr id="12" name="Rectangle 11"/>
          <p:cNvSpPr/>
          <p:nvPr/>
        </p:nvSpPr>
        <p:spPr>
          <a:xfrm>
            <a:off x="4267200" y="2895600"/>
            <a:ext cx="4724400" cy="3970318"/>
          </a:xfrm>
          <a:prstGeom prst="rect">
            <a:avLst/>
          </a:prstGeom>
        </p:spPr>
        <p:txBody>
          <a:bodyPr wrap="square">
            <a:spAutoFit/>
          </a:bodyPr>
          <a:lstStyle/>
          <a:p>
            <a:pPr algn="just">
              <a:buFont typeface="Arial" pitchFamily="34" charset="0"/>
              <a:buChar char="•"/>
            </a:pPr>
            <a:r>
              <a:rPr lang="en-US" dirty="0">
                <a:solidFill>
                  <a:srgbClr val="B911A5"/>
                </a:solidFill>
                <a:latin typeface="+mn-lt"/>
              </a:rPr>
              <a:t>popular for </a:t>
            </a:r>
            <a:r>
              <a:rPr lang="en-US" b="1" dirty="0">
                <a:solidFill>
                  <a:srgbClr val="B911A5"/>
                </a:solidFill>
                <a:latin typeface="+mn-lt"/>
              </a:rPr>
              <a:t>hand-held  transmitters </a:t>
            </a:r>
            <a:r>
              <a:rPr lang="en-US" dirty="0">
                <a:latin typeface="+mn-lt"/>
              </a:rPr>
              <a:t>particularly because it can be </a:t>
            </a:r>
            <a:r>
              <a:rPr lang="en-US" b="1" dirty="0">
                <a:latin typeface="+mn-lt"/>
              </a:rPr>
              <a:t>printed on a small circuit board and is less affected </a:t>
            </a:r>
            <a:r>
              <a:rPr lang="en-US" dirty="0">
                <a:latin typeface="+mn-lt"/>
              </a:rPr>
              <a:t>by nearby  conducting objects than other small resonant antennas.</a:t>
            </a:r>
          </a:p>
          <a:p>
            <a:pPr algn="just">
              <a:buFont typeface="Arial" pitchFamily="34" charset="0"/>
              <a:buChar char="•"/>
            </a:pPr>
            <a:r>
              <a:rPr lang="en-US" dirty="0">
                <a:latin typeface="+mn-lt"/>
              </a:rPr>
              <a:t> Its </a:t>
            </a:r>
            <a:r>
              <a:rPr lang="en-US" b="1" dirty="0">
                <a:latin typeface="+mn-lt"/>
              </a:rPr>
              <a:t>biggest drawback </a:t>
            </a:r>
            <a:r>
              <a:rPr lang="en-US" dirty="0">
                <a:latin typeface="+mn-lt"/>
              </a:rPr>
              <a:t>is that it is </a:t>
            </a:r>
            <a:r>
              <a:rPr lang="en-US" b="1" dirty="0">
                <a:solidFill>
                  <a:srgbClr val="960000"/>
                </a:solidFill>
                <a:latin typeface="+mn-lt"/>
              </a:rPr>
              <a:t>very inefficient.</a:t>
            </a:r>
          </a:p>
          <a:p>
            <a:pPr algn="just">
              <a:buFont typeface="Arial" pitchFamily="34" charset="0"/>
              <a:buChar char="•"/>
            </a:pPr>
            <a:r>
              <a:rPr lang="en-US" dirty="0">
                <a:latin typeface="+mn-lt"/>
              </a:rPr>
              <a:t>frequently used in </a:t>
            </a:r>
            <a:r>
              <a:rPr lang="en-US" b="1" dirty="0">
                <a:solidFill>
                  <a:srgbClr val="B911A5"/>
                </a:solidFill>
                <a:latin typeface="+mn-lt"/>
              </a:rPr>
              <a:t>small hand-held remote control transmitters </a:t>
            </a:r>
            <a:r>
              <a:rPr lang="en-US" b="1" dirty="0">
                <a:latin typeface="+mn-lt"/>
              </a:rPr>
              <a:t>on the low UHF frequencies.</a:t>
            </a:r>
          </a:p>
          <a:p>
            <a:pPr algn="just">
              <a:buFont typeface="Arial" pitchFamily="34" charset="0"/>
              <a:buChar char="•"/>
            </a:pPr>
            <a:r>
              <a:rPr lang="en-US" b="1" dirty="0">
                <a:solidFill>
                  <a:srgbClr val="960000"/>
                </a:solidFill>
                <a:latin typeface="+mn-lt"/>
              </a:rPr>
              <a:t> </a:t>
            </a:r>
            <a:r>
              <a:rPr lang="en-US" dirty="0">
                <a:solidFill>
                  <a:srgbClr val="960000"/>
                </a:solidFill>
                <a:latin typeface="+mn-lt"/>
              </a:rPr>
              <a:t>The </a:t>
            </a:r>
            <a:r>
              <a:rPr lang="en-US" b="1" dirty="0">
                <a:solidFill>
                  <a:srgbClr val="960000"/>
                </a:solidFill>
                <a:latin typeface="+mn-lt"/>
              </a:rPr>
              <a:t>radiation resistance </a:t>
            </a:r>
            <a:r>
              <a:rPr lang="en-US" dirty="0">
                <a:solidFill>
                  <a:srgbClr val="960000"/>
                </a:solidFill>
                <a:latin typeface="+mn-lt"/>
              </a:rPr>
              <a:t>is generally below a </a:t>
            </a:r>
            <a:r>
              <a:rPr lang="en-US" b="1" dirty="0">
                <a:solidFill>
                  <a:srgbClr val="960000"/>
                </a:solidFill>
                <a:latin typeface="+mn-lt"/>
              </a:rPr>
              <a:t>tenth of an ohm </a:t>
            </a:r>
            <a:r>
              <a:rPr lang="en-US" dirty="0">
                <a:solidFill>
                  <a:srgbClr val="960000"/>
                </a:solidFill>
                <a:latin typeface="+mn-lt"/>
              </a:rPr>
              <a:t>and the </a:t>
            </a:r>
            <a:r>
              <a:rPr lang="en-US" b="1" dirty="0">
                <a:solidFill>
                  <a:srgbClr val="960000"/>
                </a:solidFill>
                <a:latin typeface="+mn-lt"/>
              </a:rPr>
              <a:t>efficiency under 10%.</a:t>
            </a:r>
          </a:p>
          <a:p>
            <a:pPr algn="just">
              <a:buFont typeface="Arial" pitchFamily="34" charset="0"/>
              <a:buChar char="•"/>
            </a:pPr>
            <a:r>
              <a:rPr lang="en-US" b="1" dirty="0">
                <a:solidFill>
                  <a:srgbClr val="960000"/>
                </a:solidFill>
                <a:latin typeface="+mn-lt"/>
              </a:rPr>
              <a:t>radiation resistance  </a:t>
            </a:r>
            <a:r>
              <a:rPr lang="en-US" dirty="0">
                <a:latin typeface="+mn-lt"/>
              </a:rPr>
              <a:t>and hence the </a:t>
            </a:r>
            <a:r>
              <a:rPr lang="en-US" b="1" dirty="0">
                <a:solidFill>
                  <a:srgbClr val="960000"/>
                </a:solidFill>
                <a:latin typeface="+mn-lt"/>
              </a:rPr>
              <a:t>efficiency could be raised </a:t>
            </a:r>
            <a:r>
              <a:rPr lang="en-US" dirty="0">
                <a:latin typeface="+mn-lt"/>
              </a:rPr>
              <a:t>by </a:t>
            </a:r>
            <a:r>
              <a:rPr lang="en-US" b="1" dirty="0">
                <a:latin typeface="+mn-lt"/>
              </a:rPr>
              <a:t>increasing the number of turns or the area of the loop</a:t>
            </a:r>
            <a:r>
              <a:rPr lang="en-US" dirty="0">
                <a:latin typeface="+mn-lt"/>
              </a:rPr>
              <a:t>. </a:t>
            </a:r>
          </a:p>
        </p:txBody>
      </p:sp>
      <p:pic>
        <p:nvPicPr>
          <p:cNvPr id="5122" name="Picture 2"/>
          <p:cNvPicPr>
            <a:picLocks noChangeAspect="1" noChangeArrowheads="1"/>
          </p:cNvPicPr>
          <p:nvPr/>
        </p:nvPicPr>
        <p:blipFill>
          <a:blip r:embed="rId3"/>
          <a:srcRect/>
          <a:stretch>
            <a:fillRect/>
          </a:stretch>
        </p:blipFill>
        <p:spPr bwMode="auto">
          <a:xfrm>
            <a:off x="2133600" y="2667000"/>
            <a:ext cx="2027802" cy="1552937"/>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381000" y="2666999"/>
            <a:ext cx="1672606" cy="168660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286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7" name="Rectangle 6"/>
          <p:cNvSpPr/>
          <p:nvPr/>
        </p:nvSpPr>
        <p:spPr>
          <a:xfrm>
            <a:off x="381000" y="457200"/>
            <a:ext cx="5867400" cy="646331"/>
          </a:xfrm>
          <a:prstGeom prst="rect">
            <a:avLst/>
          </a:prstGeom>
        </p:spPr>
        <p:txBody>
          <a:bodyPr wrap="square">
            <a:spAutoFit/>
          </a:bodyPr>
          <a:lstStyle/>
          <a:p>
            <a:pPr marL="342900" indent="-342900"/>
            <a:r>
              <a:rPr lang="en-US" b="1" dirty="0">
                <a:solidFill>
                  <a:srgbClr val="0033CC"/>
                </a:solidFill>
                <a:latin typeface="+mn-lt"/>
              </a:rPr>
              <a:t>3</a:t>
            </a:r>
            <a:r>
              <a:rPr lang="en-US" b="1" u="sng" dirty="0">
                <a:solidFill>
                  <a:srgbClr val="0033CC"/>
                </a:solidFill>
                <a:latin typeface="+mn-lt"/>
              </a:rPr>
              <a:t>. Loop antenna</a:t>
            </a:r>
          </a:p>
          <a:p>
            <a:pPr marL="342900" indent="-342900"/>
            <a:r>
              <a:rPr lang="en-US" b="1" dirty="0">
                <a:solidFill>
                  <a:srgbClr val="0033CC"/>
                </a:solidFill>
                <a:latin typeface="+mn-lt"/>
              </a:rPr>
              <a:t>	</a:t>
            </a:r>
          </a:p>
        </p:txBody>
      </p:sp>
      <p:sp>
        <p:nvSpPr>
          <p:cNvPr id="10" name="Rectangle 9"/>
          <p:cNvSpPr/>
          <p:nvPr/>
        </p:nvSpPr>
        <p:spPr>
          <a:xfrm>
            <a:off x="5410200" y="1066801"/>
            <a:ext cx="3429000" cy="369332"/>
          </a:xfrm>
          <a:prstGeom prst="rect">
            <a:avLst/>
          </a:prstGeom>
        </p:spPr>
        <p:txBody>
          <a:bodyPr wrap="square">
            <a:spAutoFit/>
          </a:bodyPr>
          <a:lstStyle/>
          <a:p>
            <a:pPr algn="just">
              <a:spcBef>
                <a:spcPts val="600"/>
              </a:spcBef>
              <a:spcAft>
                <a:spcPts val="0"/>
              </a:spcAft>
              <a:buFont typeface="Arial" pitchFamily="34" charset="0"/>
              <a:buChar char="•"/>
            </a:pPr>
            <a:r>
              <a:rPr lang="en-US" dirty="0">
                <a:latin typeface="+mn-lt"/>
              </a:rPr>
              <a:t> </a:t>
            </a:r>
          </a:p>
        </p:txBody>
      </p:sp>
      <p:sp>
        <p:nvSpPr>
          <p:cNvPr id="9" name="Rectangle 8"/>
          <p:cNvSpPr/>
          <p:nvPr/>
        </p:nvSpPr>
        <p:spPr>
          <a:xfrm>
            <a:off x="457200" y="838200"/>
            <a:ext cx="6248400" cy="2585323"/>
          </a:xfrm>
          <a:prstGeom prst="rect">
            <a:avLst/>
          </a:prstGeom>
        </p:spPr>
        <p:txBody>
          <a:bodyPr wrap="square">
            <a:spAutoFit/>
          </a:bodyPr>
          <a:lstStyle/>
          <a:p>
            <a:pPr>
              <a:buFont typeface="Arial" pitchFamily="34" charset="0"/>
              <a:buChar char="•"/>
            </a:pPr>
            <a:r>
              <a:rPr lang="en-US" dirty="0">
                <a:latin typeface="+mn-lt"/>
              </a:rPr>
              <a:t>Because of </a:t>
            </a:r>
            <a:r>
              <a:rPr lang="en-US" b="1" dirty="0">
                <a:latin typeface="+mn-lt"/>
              </a:rPr>
              <a:t>the low efficiency </a:t>
            </a:r>
            <a:r>
              <a:rPr lang="en-US" dirty="0">
                <a:latin typeface="+mn-lt"/>
              </a:rPr>
              <a:t>of the loop antenna, it is </a:t>
            </a:r>
            <a:r>
              <a:rPr lang="en-US" b="1" dirty="0">
                <a:solidFill>
                  <a:srgbClr val="B911A5"/>
                </a:solidFill>
                <a:latin typeface="+mn-lt"/>
              </a:rPr>
              <a:t>rarely used in UHF </a:t>
            </a:r>
            <a:r>
              <a:rPr lang="en-US" b="1" dirty="0" err="1">
                <a:solidFill>
                  <a:srgbClr val="B911A5"/>
                </a:solidFill>
                <a:latin typeface="+mn-lt"/>
              </a:rPr>
              <a:t>shortrange</a:t>
            </a:r>
            <a:r>
              <a:rPr lang="en-US" b="1" dirty="0">
                <a:solidFill>
                  <a:srgbClr val="B911A5"/>
                </a:solidFill>
                <a:latin typeface="+mn-lt"/>
              </a:rPr>
              <a:t> receivers</a:t>
            </a:r>
            <a:r>
              <a:rPr lang="en-US" dirty="0">
                <a:solidFill>
                  <a:srgbClr val="B911A5"/>
                </a:solidFill>
                <a:latin typeface="+mn-lt"/>
              </a:rPr>
              <a:t>. </a:t>
            </a:r>
          </a:p>
          <a:p>
            <a:pPr>
              <a:buFont typeface="Arial" pitchFamily="34" charset="0"/>
              <a:buChar char="•"/>
            </a:pPr>
            <a:r>
              <a:rPr lang="en-US" dirty="0">
                <a:latin typeface="+mn-lt"/>
              </a:rPr>
              <a:t>An exception is </a:t>
            </a:r>
            <a:r>
              <a:rPr lang="en-US" b="1" dirty="0">
                <a:solidFill>
                  <a:srgbClr val="B911A5"/>
                </a:solidFill>
                <a:latin typeface="+mn-lt"/>
              </a:rPr>
              <a:t>pager receivers</a:t>
            </a:r>
            <a:r>
              <a:rPr lang="en-US" dirty="0">
                <a:latin typeface="+mn-lt"/>
              </a:rPr>
              <a:t>, which use </a:t>
            </a:r>
            <a:r>
              <a:rPr lang="en-US" b="1" dirty="0">
                <a:latin typeface="+mn-lt"/>
              </a:rPr>
              <a:t>low data rates and high sensitivity </a:t>
            </a:r>
            <a:r>
              <a:rPr lang="en-US" dirty="0">
                <a:latin typeface="+mn-lt"/>
              </a:rPr>
              <a:t>to help </a:t>
            </a:r>
            <a:r>
              <a:rPr lang="en-US" b="1" dirty="0">
                <a:latin typeface="+mn-lt"/>
              </a:rPr>
              <a:t>compensate for the low antenna efficiency</a:t>
            </a:r>
            <a:r>
              <a:rPr lang="en-US" dirty="0">
                <a:latin typeface="+mn-lt"/>
              </a:rPr>
              <a:t>. </a:t>
            </a:r>
          </a:p>
          <a:p>
            <a:pPr>
              <a:buFont typeface="Arial" pitchFamily="34" charset="0"/>
              <a:buChar char="•"/>
            </a:pPr>
            <a:r>
              <a:rPr lang="en-US" b="1" dirty="0">
                <a:latin typeface="+mn-lt"/>
              </a:rPr>
              <a:t>One advantage </a:t>
            </a:r>
            <a:r>
              <a:rPr lang="en-US" dirty="0">
                <a:latin typeface="+mn-lt"/>
              </a:rPr>
              <a:t>of the loop antenna is that </a:t>
            </a:r>
            <a:r>
              <a:rPr lang="en-US" b="1" dirty="0">
                <a:solidFill>
                  <a:srgbClr val="960000"/>
                </a:solidFill>
                <a:latin typeface="+mn-lt"/>
              </a:rPr>
              <a:t>it doesn’t require a ground plane</a:t>
            </a:r>
            <a:r>
              <a:rPr lang="en-US" dirty="0">
                <a:solidFill>
                  <a:srgbClr val="960000"/>
                </a:solidFill>
                <a:latin typeface="+mn-lt"/>
              </a:rPr>
              <a:t>.</a:t>
            </a:r>
          </a:p>
          <a:p>
            <a:pPr algn="just">
              <a:buFont typeface="Arial" pitchFamily="34" charset="0"/>
              <a:buChar char="•"/>
            </a:pPr>
            <a:r>
              <a:rPr lang="en-US" dirty="0">
                <a:latin typeface="+mn-lt"/>
              </a:rPr>
              <a:t>In </a:t>
            </a:r>
            <a:r>
              <a:rPr lang="en-US" b="1" dirty="0">
                <a:latin typeface="+mn-lt"/>
              </a:rPr>
              <a:t>low-power unlicensed transmitters</a:t>
            </a:r>
            <a:r>
              <a:rPr lang="en-US" dirty="0">
                <a:latin typeface="+mn-lt"/>
              </a:rPr>
              <a:t>, the </a:t>
            </a:r>
            <a:r>
              <a:rPr lang="en-US" b="1" dirty="0">
                <a:solidFill>
                  <a:srgbClr val="0033CC"/>
                </a:solidFill>
                <a:latin typeface="+mn-lt"/>
              </a:rPr>
              <a:t>low efficiency of the loop is not of much concern</a:t>
            </a:r>
            <a:endParaRPr lang="en-US" dirty="0">
              <a:latin typeface="+mn-lt"/>
            </a:endParaRPr>
          </a:p>
        </p:txBody>
      </p:sp>
      <p:sp>
        <p:nvSpPr>
          <p:cNvPr id="6" name="Rectangle 5"/>
          <p:cNvSpPr/>
          <p:nvPr/>
        </p:nvSpPr>
        <p:spPr>
          <a:xfrm>
            <a:off x="381000" y="3441680"/>
            <a:ext cx="5943600" cy="3416320"/>
          </a:xfrm>
          <a:prstGeom prst="rect">
            <a:avLst/>
          </a:prstGeom>
        </p:spPr>
        <p:txBody>
          <a:bodyPr wrap="square">
            <a:spAutoFit/>
          </a:bodyPr>
          <a:lstStyle/>
          <a:p>
            <a:pPr marL="342900" indent="-342900" algn="just"/>
            <a:r>
              <a:rPr lang="en-US" b="1" u="sng" dirty="0">
                <a:solidFill>
                  <a:srgbClr val="0033CC"/>
                </a:solidFill>
                <a:latin typeface="+mn-lt"/>
              </a:rPr>
              <a:t>4. Helical antenna</a:t>
            </a:r>
          </a:p>
          <a:p>
            <a:pPr algn="just">
              <a:buFont typeface="Arial" pitchFamily="34" charset="0"/>
              <a:buChar char="•"/>
            </a:pPr>
            <a:r>
              <a:rPr lang="en-US" dirty="0">
                <a:latin typeface="+mn-lt"/>
              </a:rPr>
              <a:t>give much </a:t>
            </a:r>
            <a:r>
              <a:rPr lang="en-US" b="1" dirty="0">
                <a:solidFill>
                  <a:srgbClr val="960000"/>
                </a:solidFill>
                <a:latin typeface="+mn-lt"/>
              </a:rPr>
              <a:t>better results than the loop antenna</a:t>
            </a:r>
            <a:r>
              <a:rPr lang="en-US" dirty="0">
                <a:latin typeface="+mn-lt"/>
              </a:rPr>
              <a:t>, when radiation efficiency is important, while </a:t>
            </a:r>
            <a:r>
              <a:rPr lang="en-US" b="1" dirty="0">
                <a:latin typeface="+mn-lt"/>
              </a:rPr>
              <a:t>still maintaining a relatively small size compared to a dipole or quarter-wave ground plane.</a:t>
            </a:r>
          </a:p>
          <a:p>
            <a:pPr algn="just">
              <a:buFont typeface="Arial" pitchFamily="34" charset="0"/>
              <a:buChar char="•"/>
            </a:pPr>
            <a:r>
              <a:rPr lang="en-US" dirty="0">
                <a:latin typeface="+mn-lt"/>
              </a:rPr>
              <a:t>made by </a:t>
            </a:r>
            <a:r>
              <a:rPr lang="en-US" b="1" dirty="0">
                <a:latin typeface="+mn-lt"/>
              </a:rPr>
              <a:t>winding stiff wire in the form of a spring</a:t>
            </a:r>
            <a:r>
              <a:rPr lang="en-US" dirty="0">
                <a:latin typeface="+mn-lt"/>
              </a:rPr>
              <a:t>, whose </a:t>
            </a:r>
            <a:r>
              <a:rPr lang="en-US" b="1" dirty="0">
                <a:solidFill>
                  <a:srgbClr val="B911A5"/>
                </a:solidFill>
                <a:latin typeface="+mn-lt"/>
              </a:rPr>
              <a:t>diameter and pitch are very much smaller than a wavelength</a:t>
            </a:r>
            <a:r>
              <a:rPr lang="en-US" dirty="0">
                <a:solidFill>
                  <a:srgbClr val="B911A5"/>
                </a:solidFill>
                <a:latin typeface="+mn-lt"/>
              </a:rPr>
              <a:t>,</a:t>
            </a:r>
            <a:r>
              <a:rPr lang="en-US" dirty="0">
                <a:latin typeface="+mn-lt"/>
              </a:rPr>
              <a:t> or by winding wire on a cylindrical form</a:t>
            </a:r>
          </a:p>
          <a:p>
            <a:pPr algn="just">
              <a:buFont typeface="Arial" pitchFamily="34" charset="0"/>
              <a:buChar char="•"/>
            </a:pPr>
            <a:r>
              <a:rPr lang="en-US" dirty="0">
                <a:latin typeface="+mn-lt"/>
              </a:rPr>
              <a:t>This helical winding creates an </a:t>
            </a:r>
            <a:r>
              <a:rPr lang="en-US" b="1" dirty="0">
                <a:solidFill>
                  <a:srgbClr val="0033CC"/>
                </a:solidFill>
                <a:latin typeface="+mn-lt"/>
              </a:rPr>
              <a:t>apparent axial velocity </a:t>
            </a:r>
            <a:r>
              <a:rPr lang="en-US" dirty="0">
                <a:latin typeface="+mn-lt"/>
              </a:rPr>
              <a:t>along the spring which is </a:t>
            </a:r>
            <a:r>
              <a:rPr lang="en-US" b="1" dirty="0">
                <a:latin typeface="+mn-lt"/>
              </a:rPr>
              <a:t>much less than the velocity of propagation along a straight wire which is approximately </a:t>
            </a:r>
            <a:r>
              <a:rPr lang="en-US" dirty="0">
                <a:latin typeface="+mn-lt"/>
              </a:rPr>
              <a:t>the </a:t>
            </a:r>
            <a:r>
              <a:rPr lang="en-US" b="1" dirty="0">
                <a:latin typeface="+mn-lt"/>
              </a:rPr>
              <a:t>speed of light in space.	</a:t>
            </a:r>
          </a:p>
        </p:txBody>
      </p:sp>
      <p:pic>
        <p:nvPicPr>
          <p:cNvPr id="8" name="Picture 2" descr="C:\Users\dell\Desktop\0_BMhJ6drvYj4B8uSq_.jpg"/>
          <p:cNvPicPr>
            <a:picLocks noChangeAspect="1" noChangeArrowheads="1"/>
          </p:cNvPicPr>
          <p:nvPr/>
        </p:nvPicPr>
        <p:blipFill>
          <a:blip r:embed="rId2"/>
          <a:srcRect l="2702"/>
          <a:stretch>
            <a:fillRect/>
          </a:stretch>
        </p:blipFill>
        <p:spPr bwMode="auto">
          <a:xfrm>
            <a:off x="6629399" y="3694868"/>
            <a:ext cx="2541611" cy="3163132"/>
          </a:xfrm>
          <a:prstGeom prst="rect">
            <a:avLst/>
          </a:prstGeom>
          <a:noFill/>
          <a:ln w="9525">
            <a:solidFill>
              <a:schemeClr val="accent1"/>
            </a:solid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6629400" y="838200"/>
            <a:ext cx="2345312" cy="232879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10" name="Rectangle 9"/>
          <p:cNvSpPr/>
          <p:nvPr/>
        </p:nvSpPr>
        <p:spPr>
          <a:xfrm>
            <a:off x="5410200" y="1066801"/>
            <a:ext cx="3429000" cy="369332"/>
          </a:xfrm>
          <a:prstGeom prst="rect">
            <a:avLst/>
          </a:prstGeom>
        </p:spPr>
        <p:txBody>
          <a:bodyPr wrap="square">
            <a:spAutoFit/>
          </a:bodyPr>
          <a:lstStyle/>
          <a:p>
            <a:pPr algn="just">
              <a:spcBef>
                <a:spcPts val="600"/>
              </a:spcBef>
              <a:spcAft>
                <a:spcPts val="0"/>
              </a:spcAft>
              <a:buFont typeface="Arial" pitchFamily="34" charset="0"/>
              <a:buChar char="•"/>
            </a:pPr>
            <a:r>
              <a:rPr lang="en-US" dirty="0">
                <a:latin typeface="+mn-lt"/>
              </a:rPr>
              <a:t> </a:t>
            </a:r>
          </a:p>
        </p:txBody>
      </p:sp>
      <p:sp>
        <p:nvSpPr>
          <p:cNvPr id="6" name="Rectangle 5"/>
          <p:cNvSpPr/>
          <p:nvPr/>
        </p:nvSpPr>
        <p:spPr>
          <a:xfrm>
            <a:off x="457200" y="685800"/>
            <a:ext cx="8534400" cy="3139321"/>
          </a:xfrm>
          <a:prstGeom prst="rect">
            <a:avLst/>
          </a:prstGeom>
        </p:spPr>
        <p:txBody>
          <a:bodyPr wrap="square">
            <a:spAutoFit/>
          </a:bodyPr>
          <a:lstStyle/>
          <a:p>
            <a:pPr marL="342900" indent="-342900" algn="just"/>
            <a:r>
              <a:rPr lang="en-US" b="1" dirty="0">
                <a:solidFill>
                  <a:srgbClr val="0033CC"/>
                </a:solidFill>
                <a:latin typeface="+mn-lt"/>
              </a:rPr>
              <a:t>4</a:t>
            </a:r>
            <a:r>
              <a:rPr lang="en-US" b="1" u="sng" dirty="0">
                <a:solidFill>
                  <a:srgbClr val="0033CC"/>
                </a:solidFill>
                <a:latin typeface="+mn-lt"/>
              </a:rPr>
              <a:t>. Helical antenna</a:t>
            </a:r>
          </a:p>
          <a:p>
            <a:pPr algn="just">
              <a:buFont typeface="Arial" pitchFamily="34" charset="0"/>
              <a:buChar char="•"/>
            </a:pPr>
            <a:r>
              <a:rPr lang="en-US" dirty="0">
                <a:latin typeface="+mn-lt"/>
              </a:rPr>
              <a:t>Quarter wave on the helical spring will be much shorter than on a straight wire. </a:t>
            </a:r>
          </a:p>
          <a:p>
            <a:pPr algn="just">
              <a:buFont typeface="Arial" pitchFamily="34" charset="0"/>
              <a:buChar char="•"/>
            </a:pPr>
            <a:r>
              <a:rPr lang="en-US" dirty="0">
                <a:latin typeface="+mn-lt"/>
              </a:rPr>
              <a:t>The antenna is resonant for this length, but the </a:t>
            </a:r>
            <a:r>
              <a:rPr lang="en-US" b="1" dirty="0">
                <a:latin typeface="+mn-lt"/>
              </a:rPr>
              <a:t>radiation resistance will be lower</a:t>
            </a:r>
            <a:r>
              <a:rPr lang="en-US" dirty="0">
                <a:latin typeface="+mn-lt"/>
              </a:rPr>
              <a:t>, and consequently the </a:t>
            </a:r>
            <a:r>
              <a:rPr lang="en-US" b="1" dirty="0">
                <a:latin typeface="+mn-lt"/>
              </a:rPr>
              <a:t>efficiency is less </a:t>
            </a:r>
            <a:r>
              <a:rPr lang="en-US" dirty="0">
                <a:latin typeface="+mn-lt"/>
              </a:rPr>
              <a:t>than that obtained from a standard quarter-wave</a:t>
            </a:r>
          </a:p>
          <a:p>
            <a:pPr algn="just"/>
            <a:r>
              <a:rPr lang="en-US" dirty="0">
                <a:latin typeface="+mn-lt"/>
              </a:rPr>
              <a:t>antenna. </a:t>
            </a:r>
          </a:p>
          <a:p>
            <a:pPr algn="just">
              <a:buFont typeface="Arial" pitchFamily="34" charset="0"/>
              <a:buChar char="•"/>
            </a:pPr>
            <a:r>
              <a:rPr lang="en-US" b="1" dirty="0">
                <a:solidFill>
                  <a:srgbClr val="960000"/>
                </a:solidFill>
                <a:latin typeface="+mn-lt"/>
              </a:rPr>
              <a:t>Impedance matching </a:t>
            </a:r>
            <a:r>
              <a:rPr lang="en-US" dirty="0">
                <a:solidFill>
                  <a:srgbClr val="960000"/>
                </a:solidFill>
                <a:latin typeface="+mn-lt"/>
              </a:rPr>
              <a:t>to a transmitter or receiver is </a:t>
            </a:r>
            <a:r>
              <a:rPr lang="en-US" b="1" dirty="0">
                <a:solidFill>
                  <a:srgbClr val="960000"/>
                </a:solidFill>
                <a:latin typeface="+mn-lt"/>
              </a:rPr>
              <a:t>relatively easy</a:t>
            </a:r>
            <a:r>
              <a:rPr lang="en-US" dirty="0">
                <a:solidFill>
                  <a:srgbClr val="960000"/>
                </a:solidFill>
                <a:latin typeface="+mn-lt"/>
              </a:rPr>
              <a:t>.</a:t>
            </a:r>
          </a:p>
          <a:p>
            <a:pPr algn="just">
              <a:buFont typeface="Arial" pitchFamily="34" charset="0"/>
              <a:buChar char="•"/>
            </a:pPr>
            <a:r>
              <a:rPr lang="en-US" dirty="0">
                <a:latin typeface="+mn-lt"/>
              </a:rPr>
              <a:t>Radiation from a helical antenna has </a:t>
            </a:r>
            <a:r>
              <a:rPr lang="en-US" b="1" dirty="0">
                <a:latin typeface="+mn-lt"/>
              </a:rPr>
              <a:t>both vertical and horizontal components</a:t>
            </a:r>
            <a:r>
              <a:rPr lang="en-US" dirty="0">
                <a:latin typeface="+mn-lt"/>
              </a:rPr>
              <a:t>, so its </a:t>
            </a:r>
            <a:r>
              <a:rPr lang="en-US" b="1" dirty="0">
                <a:solidFill>
                  <a:srgbClr val="960000"/>
                </a:solidFill>
                <a:latin typeface="+mn-lt"/>
              </a:rPr>
              <a:t>polarization is elliptic</a:t>
            </a:r>
            <a:r>
              <a:rPr lang="en-US" dirty="0">
                <a:solidFill>
                  <a:srgbClr val="960000"/>
                </a:solidFill>
                <a:latin typeface="+mn-lt"/>
              </a:rPr>
              <a:t>. </a:t>
            </a:r>
          </a:p>
          <a:p>
            <a:pPr algn="just">
              <a:buFont typeface="Arial" pitchFamily="34" charset="0"/>
              <a:buChar char="•"/>
            </a:pPr>
            <a:r>
              <a:rPr lang="en-US" dirty="0">
                <a:latin typeface="+mn-lt"/>
              </a:rPr>
              <a:t>The helical antenna </a:t>
            </a:r>
            <a:r>
              <a:rPr lang="en-US" b="1" dirty="0">
                <a:solidFill>
                  <a:srgbClr val="960000"/>
                </a:solidFill>
                <a:latin typeface="+mn-lt"/>
              </a:rPr>
              <a:t>should have a good ground plane for best and predictable performance. </a:t>
            </a:r>
          </a:p>
          <a:p>
            <a:pPr algn="just">
              <a:buFont typeface="Arial" pitchFamily="34" charset="0"/>
              <a:buChar char="•"/>
            </a:pPr>
            <a:r>
              <a:rPr lang="en-US" b="1" dirty="0">
                <a:solidFill>
                  <a:srgbClr val="B911A5"/>
                </a:solidFill>
                <a:latin typeface="+mn-lt"/>
              </a:rPr>
              <a:t>satellite &amp; space probe communication</a:t>
            </a:r>
          </a:p>
        </p:txBody>
      </p:sp>
      <p:pic>
        <p:nvPicPr>
          <p:cNvPr id="1027" name="Picture 3"/>
          <p:cNvPicPr>
            <a:picLocks noChangeAspect="1" noChangeArrowheads="1"/>
          </p:cNvPicPr>
          <p:nvPr/>
        </p:nvPicPr>
        <p:blipFill>
          <a:blip r:embed="rId2"/>
          <a:srcRect l="4487" r="6707" b="1737"/>
          <a:stretch>
            <a:fillRect/>
          </a:stretch>
        </p:blipFill>
        <p:spPr bwMode="auto">
          <a:xfrm>
            <a:off x="381000" y="3733800"/>
            <a:ext cx="5132690" cy="2873771"/>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5554512" y="3886200"/>
            <a:ext cx="3589488" cy="25908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6"/>
          <p:cNvPicPr>
            <a:picLocks noChangeAspect="1" noChangeArrowheads="1"/>
          </p:cNvPicPr>
          <p:nvPr/>
        </p:nvPicPr>
        <p:blipFill>
          <a:blip r:embed="rId2"/>
          <a:srcRect l="79630" t="47168" b="-2659"/>
          <a:stretch>
            <a:fillRect/>
          </a:stretch>
        </p:blipFill>
        <p:spPr bwMode="auto">
          <a:xfrm>
            <a:off x="6629400" y="3048000"/>
            <a:ext cx="838200" cy="1524000"/>
          </a:xfrm>
          <a:prstGeom prst="rect">
            <a:avLst/>
          </a:prstGeom>
          <a:noFill/>
          <a:ln w="9525">
            <a:noFill/>
            <a:miter lim="800000"/>
            <a:headEnd/>
            <a:tailEnd/>
          </a:ln>
        </p:spPr>
      </p:pic>
      <p:pic>
        <p:nvPicPr>
          <p:cNvPr id="4" name="object 6"/>
          <p:cNvPicPr>
            <a:picLocks noChangeAspect="1" noChangeArrowheads="1"/>
          </p:cNvPicPr>
          <p:nvPr/>
        </p:nvPicPr>
        <p:blipFill>
          <a:blip r:embed="rId2"/>
          <a:srcRect l="35185" t="52717" r="37037" b="116"/>
          <a:stretch>
            <a:fillRect/>
          </a:stretch>
        </p:blipFill>
        <p:spPr bwMode="auto">
          <a:xfrm>
            <a:off x="5410200" y="3200400"/>
            <a:ext cx="1143000" cy="1295400"/>
          </a:xfrm>
          <a:prstGeom prst="rect">
            <a:avLst/>
          </a:prstGeom>
          <a:noFill/>
          <a:ln w="9525">
            <a:noFill/>
            <a:miter lim="800000"/>
            <a:headEnd/>
            <a:tailEnd/>
          </a:ln>
        </p:spPr>
      </p:pic>
      <p:pic>
        <p:nvPicPr>
          <p:cNvPr id="5" name="object 6"/>
          <p:cNvPicPr>
            <a:picLocks noChangeAspect="1" noChangeArrowheads="1"/>
          </p:cNvPicPr>
          <p:nvPr/>
        </p:nvPicPr>
        <p:blipFill>
          <a:blip r:embed="rId2"/>
          <a:srcRect t="55491" r="77778"/>
          <a:stretch>
            <a:fillRect/>
          </a:stretch>
        </p:blipFill>
        <p:spPr bwMode="auto">
          <a:xfrm>
            <a:off x="2743200" y="3124200"/>
            <a:ext cx="914400" cy="1222375"/>
          </a:xfrm>
          <a:prstGeom prst="rect">
            <a:avLst/>
          </a:prstGeom>
          <a:noFill/>
          <a:ln w="9525">
            <a:noFill/>
            <a:miter lim="800000"/>
            <a:headEnd/>
            <a:tailEnd/>
          </a:ln>
        </p:spPr>
      </p:pic>
      <p:pic>
        <p:nvPicPr>
          <p:cNvPr id="6" name="object 6"/>
          <p:cNvPicPr>
            <a:picLocks noChangeAspect="1" noChangeArrowheads="1"/>
          </p:cNvPicPr>
          <p:nvPr/>
        </p:nvPicPr>
        <p:blipFill>
          <a:blip r:embed="rId2"/>
          <a:srcRect l="77778" b="55607"/>
          <a:stretch>
            <a:fillRect/>
          </a:stretch>
        </p:blipFill>
        <p:spPr bwMode="auto">
          <a:xfrm>
            <a:off x="3962400" y="3200400"/>
            <a:ext cx="914400" cy="1219200"/>
          </a:xfrm>
          <a:prstGeom prst="rect">
            <a:avLst/>
          </a:prstGeom>
          <a:noFill/>
          <a:ln w="9525">
            <a:noFill/>
            <a:miter lim="800000"/>
            <a:headEnd/>
            <a:tailEnd/>
          </a:ln>
        </p:spPr>
      </p:pic>
      <p:pic>
        <p:nvPicPr>
          <p:cNvPr id="7" name="object 6"/>
          <p:cNvPicPr>
            <a:picLocks noChangeAspect="1" noChangeArrowheads="1"/>
          </p:cNvPicPr>
          <p:nvPr/>
        </p:nvPicPr>
        <p:blipFill>
          <a:blip r:embed="rId2"/>
          <a:srcRect l="37037" r="38889" b="58381"/>
          <a:stretch>
            <a:fillRect/>
          </a:stretch>
        </p:blipFill>
        <p:spPr bwMode="auto">
          <a:xfrm>
            <a:off x="1447800" y="3124200"/>
            <a:ext cx="990600" cy="1143000"/>
          </a:xfrm>
          <a:prstGeom prst="rect">
            <a:avLst/>
          </a:prstGeom>
          <a:noFill/>
          <a:ln w="9525">
            <a:noFill/>
            <a:miter lim="800000"/>
            <a:headEnd/>
            <a:tailEnd/>
          </a:ln>
        </p:spPr>
      </p:pic>
      <p:pic>
        <p:nvPicPr>
          <p:cNvPr id="8" name="object 6"/>
          <p:cNvPicPr>
            <a:picLocks noChangeAspect="1" noChangeArrowheads="1"/>
          </p:cNvPicPr>
          <p:nvPr/>
        </p:nvPicPr>
        <p:blipFill>
          <a:blip r:embed="rId2"/>
          <a:srcRect r="79630" b="55607"/>
          <a:stretch>
            <a:fillRect/>
          </a:stretch>
        </p:blipFill>
        <p:spPr bwMode="auto">
          <a:xfrm>
            <a:off x="457200" y="3124200"/>
            <a:ext cx="838200" cy="1219200"/>
          </a:xfrm>
          <a:prstGeom prst="rect">
            <a:avLst/>
          </a:prstGeom>
          <a:noFill/>
          <a:ln w="9525">
            <a:noFill/>
            <a:miter lim="800000"/>
            <a:headEnd/>
            <a:tailEnd/>
          </a:ln>
        </p:spPr>
      </p:pic>
      <p:sp>
        <p:nvSpPr>
          <p:cNvPr id="9" name="Rectangle 8"/>
          <p:cNvSpPr/>
          <p:nvPr/>
        </p:nvSpPr>
        <p:spPr>
          <a:xfrm>
            <a:off x="304800" y="381000"/>
            <a:ext cx="6324600" cy="2862322"/>
          </a:xfrm>
          <a:prstGeom prst="rect">
            <a:avLst/>
          </a:prstGeom>
        </p:spPr>
        <p:txBody>
          <a:bodyPr wrap="square">
            <a:spAutoFit/>
          </a:bodyPr>
          <a:lstStyle/>
          <a:p>
            <a:pPr marL="342900" indent="-342900" algn="just"/>
            <a:r>
              <a:rPr lang="en-US" b="1" u="sng" dirty="0">
                <a:solidFill>
                  <a:srgbClr val="0033CC"/>
                </a:solidFill>
                <a:latin typeface="+mn-lt"/>
              </a:rPr>
              <a:t>5. Patch antenna</a:t>
            </a:r>
          </a:p>
          <a:p>
            <a:pPr algn="just">
              <a:buFont typeface="Arial" pitchFamily="34" charset="0"/>
              <a:buChar char="•"/>
            </a:pPr>
            <a:r>
              <a:rPr lang="en-US" dirty="0">
                <a:latin typeface="+mn-lt"/>
              </a:rPr>
              <a:t>convenient for </a:t>
            </a:r>
            <a:r>
              <a:rPr lang="en-US" b="1" dirty="0">
                <a:solidFill>
                  <a:srgbClr val="B911A5"/>
                </a:solidFill>
                <a:latin typeface="+mn-lt"/>
              </a:rPr>
              <a:t>microwave frequencies</a:t>
            </a:r>
            <a:r>
              <a:rPr lang="en-US" dirty="0">
                <a:solidFill>
                  <a:srgbClr val="B911A5"/>
                </a:solidFill>
                <a:latin typeface="+mn-lt"/>
              </a:rPr>
              <a:t>, specifically on the </a:t>
            </a:r>
            <a:r>
              <a:rPr lang="en-US" b="1" dirty="0">
                <a:solidFill>
                  <a:srgbClr val="B911A5"/>
                </a:solidFill>
                <a:latin typeface="+mn-lt"/>
              </a:rPr>
              <a:t>2.4-GHz band and higher</a:t>
            </a:r>
            <a:r>
              <a:rPr lang="en-US" b="1" dirty="0">
                <a:solidFill>
                  <a:srgbClr val="0033CC"/>
                </a:solidFill>
                <a:latin typeface="+mn-lt"/>
              </a:rPr>
              <a:t>.</a:t>
            </a:r>
            <a:r>
              <a:rPr lang="en-US" dirty="0">
                <a:solidFill>
                  <a:srgbClr val="0033CC"/>
                </a:solidFill>
                <a:latin typeface="+mn-lt"/>
              </a:rPr>
              <a:t> </a:t>
            </a:r>
          </a:p>
          <a:p>
            <a:pPr algn="just">
              <a:buFont typeface="Arial" pitchFamily="34" charset="0"/>
              <a:buChar char="•"/>
            </a:pPr>
            <a:r>
              <a:rPr lang="en-US" dirty="0">
                <a:latin typeface="+mn-lt"/>
              </a:rPr>
              <a:t>consists of a </a:t>
            </a:r>
            <a:r>
              <a:rPr lang="en-US" dirty="0">
                <a:solidFill>
                  <a:srgbClr val="960000"/>
                </a:solidFill>
                <a:latin typeface="+mn-lt"/>
              </a:rPr>
              <a:t>plated geometric form (the patch) on one side of a PCB, backed up on the opposite board side by a ground plane </a:t>
            </a:r>
            <a:r>
              <a:rPr lang="en-US" dirty="0">
                <a:latin typeface="+mn-lt"/>
              </a:rPr>
              <a:t>which extends beyond the dimensions of the radiating patch</a:t>
            </a:r>
          </a:p>
          <a:p>
            <a:pPr algn="just">
              <a:buFont typeface="Arial" pitchFamily="34" charset="0"/>
              <a:buChar char="•"/>
            </a:pPr>
            <a:r>
              <a:rPr lang="en-US" b="1" dirty="0">
                <a:latin typeface="+mn-lt"/>
              </a:rPr>
              <a:t>Rectangular and circular forms </a:t>
            </a:r>
            <a:r>
              <a:rPr lang="en-US" dirty="0">
                <a:latin typeface="+mn-lt"/>
              </a:rPr>
              <a:t>are the </a:t>
            </a:r>
            <a:r>
              <a:rPr lang="en-US" b="1" dirty="0">
                <a:latin typeface="+mn-lt"/>
              </a:rPr>
              <a:t>most common</a:t>
            </a:r>
            <a:r>
              <a:rPr lang="en-US" dirty="0">
                <a:latin typeface="+mn-lt"/>
              </a:rPr>
              <a:t>, but other shapes—for example, </a:t>
            </a:r>
            <a:r>
              <a:rPr lang="en-US" b="1" dirty="0">
                <a:latin typeface="+mn-lt"/>
              </a:rPr>
              <a:t>a trapezoid </a:t>
            </a:r>
            <a:r>
              <a:rPr lang="en-US" dirty="0">
                <a:latin typeface="+mn-lt"/>
              </a:rPr>
              <a:t>are sometimes used.</a:t>
            </a:r>
          </a:p>
          <a:p>
            <a:pPr>
              <a:buFont typeface="Arial" pitchFamily="34" charset="0"/>
              <a:buChar char="•"/>
            </a:pPr>
            <a:r>
              <a:rPr lang="en-US" dirty="0">
                <a:solidFill>
                  <a:srgbClr val="960000"/>
                </a:solidFill>
                <a:latin typeface="+mn-lt"/>
              </a:rPr>
              <a:t> </a:t>
            </a:r>
            <a:r>
              <a:rPr lang="en-US" b="1" dirty="0">
                <a:solidFill>
                  <a:srgbClr val="960000"/>
                </a:solidFill>
                <a:latin typeface="+mn-lt"/>
              </a:rPr>
              <a:t>Maximum radiation </a:t>
            </a:r>
            <a:r>
              <a:rPr lang="en-US" dirty="0">
                <a:solidFill>
                  <a:srgbClr val="960000"/>
                </a:solidFill>
                <a:latin typeface="+mn-lt"/>
              </a:rPr>
              <a:t>is </a:t>
            </a:r>
            <a:r>
              <a:rPr lang="en-US" b="1" dirty="0">
                <a:solidFill>
                  <a:srgbClr val="960000"/>
                </a:solidFill>
                <a:latin typeface="+mn-lt"/>
              </a:rPr>
              <a:t>perpendicular to the board</a:t>
            </a:r>
            <a:r>
              <a:rPr lang="en-US" dirty="0">
                <a:latin typeface="+mn-lt"/>
              </a:rPr>
              <a:t>. </a:t>
            </a:r>
          </a:p>
          <a:p>
            <a:pPr>
              <a:buFont typeface="Arial" pitchFamily="34" charset="0"/>
              <a:buChar char="•"/>
            </a:pPr>
            <a:r>
              <a:rPr lang="en-US" dirty="0">
                <a:latin typeface="+mn-lt"/>
              </a:rPr>
              <a:t>A </a:t>
            </a:r>
            <a:r>
              <a:rPr lang="en-US" b="1" dirty="0">
                <a:solidFill>
                  <a:srgbClr val="0033CC"/>
                </a:solidFill>
                <a:latin typeface="+mn-lt"/>
              </a:rPr>
              <a:t>square half-wave patch antenna </a:t>
            </a:r>
            <a:r>
              <a:rPr lang="en-US" dirty="0">
                <a:latin typeface="+mn-lt"/>
              </a:rPr>
              <a:t>has a </a:t>
            </a:r>
            <a:r>
              <a:rPr lang="en-US" b="1" dirty="0">
                <a:latin typeface="+mn-lt"/>
              </a:rPr>
              <a:t>directivity</a:t>
            </a:r>
            <a:r>
              <a:rPr lang="en-US" dirty="0">
                <a:latin typeface="+mn-lt"/>
              </a:rPr>
              <a:t> of </a:t>
            </a:r>
            <a:r>
              <a:rPr lang="en-US" b="1" dirty="0">
                <a:solidFill>
                  <a:srgbClr val="0033CC"/>
                </a:solidFill>
                <a:latin typeface="+mn-lt"/>
              </a:rPr>
              <a:t>7 to 8 dB</a:t>
            </a:r>
            <a:r>
              <a:rPr lang="en-US" dirty="0">
                <a:solidFill>
                  <a:srgbClr val="0033CC"/>
                </a:solidFill>
                <a:latin typeface="+mn-lt"/>
              </a:rPr>
              <a:t>.</a:t>
            </a:r>
          </a:p>
        </p:txBody>
      </p:sp>
      <p:pic>
        <p:nvPicPr>
          <p:cNvPr id="2052" name="Picture 4"/>
          <p:cNvPicPr>
            <a:picLocks noChangeAspect="1" noChangeArrowheads="1"/>
          </p:cNvPicPr>
          <p:nvPr/>
        </p:nvPicPr>
        <p:blipFill>
          <a:blip r:embed="rId3"/>
          <a:srcRect l="8333" r="8333" b="1613"/>
          <a:stretch>
            <a:fillRect/>
          </a:stretch>
        </p:blipFill>
        <p:spPr bwMode="auto">
          <a:xfrm>
            <a:off x="6629400" y="914400"/>
            <a:ext cx="2514600" cy="1676400"/>
          </a:xfrm>
          <a:prstGeom prst="rect">
            <a:avLst/>
          </a:prstGeom>
          <a:noFill/>
          <a:ln w="9525">
            <a:noFill/>
            <a:miter lim="800000"/>
            <a:headEnd/>
            <a:tailEnd/>
          </a:ln>
          <a:effectLst/>
        </p:spPr>
      </p:pic>
      <p:sp>
        <p:nvSpPr>
          <p:cNvPr id="11" name="Rectangle 10"/>
          <p:cNvSpPr/>
          <p:nvPr/>
        </p:nvSpPr>
        <p:spPr>
          <a:xfrm>
            <a:off x="914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pic>
        <p:nvPicPr>
          <p:cNvPr id="7170" name="Picture 2"/>
          <p:cNvPicPr>
            <a:picLocks noChangeAspect="1" noChangeArrowheads="1"/>
          </p:cNvPicPr>
          <p:nvPr/>
        </p:nvPicPr>
        <p:blipFill>
          <a:blip r:embed="rId4"/>
          <a:srcRect/>
          <a:stretch>
            <a:fillRect/>
          </a:stretch>
        </p:blipFill>
        <p:spPr bwMode="auto">
          <a:xfrm>
            <a:off x="228600" y="4648199"/>
            <a:ext cx="1931177" cy="2286001"/>
          </a:xfrm>
          <a:prstGeom prst="rect">
            <a:avLst/>
          </a:prstGeom>
          <a:noFill/>
          <a:ln w="9525">
            <a:noFill/>
            <a:miter lim="800000"/>
            <a:headEnd/>
            <a:tailEnd/>
          </a:ln>
          <a:effectLst/>
        </p:spPr>
      </p:pic>
      <p:pic>
        <p:nvPicPr>
          <p:cNvPr id="14" name="Picture 2"/>
          <p:cNvPicPr>
            <a:picLocks noChangeAspect="1" noChangeArrowheads="1"/>
          </p:cNvPicPr>
          <p:nvPr/>
        </p:nvPicPr>
        <p:blipFill>
          <a:blip r:embed="rId5"/>
          <a:srcRect/>
          <a:stretch>
            <a:fillRect/>
          </a:stretch>
        </p:blipFill>
        <p:spPr bwMode="auto">
          <a:xfrm>
            <a:off x="4114800" y="4648200"/>
            <a:ext cx="2834858" cy="22098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6"/>
          <a:srcRect/>
          <a:stretch>
            <a:fillRect/>
          </a:stretch>
        </p:blipFill>
        <p:spPr bwMode="auto">
          <a:xfrm>
            <a:off x="2209800" y="4556716"/>
            <a:ext cx="1964372" cy="230128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04800" y="381000"/>
            <a:ext cx="8839200" cy="5355312"/>
          </a:xfrm>
          <a:prstGeom prst="rect">
            <a:avLst/>
          </a:prstGeom>
        </p:spPr>
        <p:txBody>
          <a:bodyPr wrap="square">
            <a:spAutoFit/>
          </a:bodyPr>
          <a:lstStyle/>
          <a:p>
            <a:pPr marL="342900" indent="-342900" algn="just"/>
            <a:r>
              <a:rPr lang="en-US" b="1" dirty="0">
                <a:solidFill>
                  <a:srgbClr val="0033CC"/>
                </a:solidFill>
                <a:latin typeface="+mn-lt"/>
              </a:rPr>
              <a:t>5. Patch antenna</a:t>
            </a:r>
          </a:p>
          <a:p>
            <a:pPr>
              <a:buFont typeface="Arial" pitchFamily="34" charset="0"/>
              <a:buChar char="•"/>
            </a:pPr>
            <a:endParaRPr lang="en-US" b="1"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r>
              <a:rPr lang="en-US" dirty="0">
                <a:latin typeface="+mn-lt"/>
              </a:rPr>
              <a:t>It must actually be </a:t>
            </a:r>
            <a:r>
              <a:rPr lang="en-US" b="1" dirty="0">
                <a:solidFill>
                  <a:srgbClr val="960000"/>
                </a:solidFill>
                <a:latin typeface="+mn-lt"/>
              </a:rPr>
              <a:t>slightly less than a half wavelength </a:t>
            </a:r>
            <a:r>
              <a:rPr lang="en-US" dirty="0">
                <a:solidFill>
                  <a:srgbClr val="960000"/>
                </a:solidFill>
                <a:latin typeface="+mn-lt"/>
              </a:rPr>
              <a:t>because of the </a:t>
            </a:r>
            <a:r>
              <a:rPr lang="en-US" b="1" dirty="0">
                <a:solidFill>
                  <a:srgbClr val="960000"/>
                </a:solidFill>
                <a:latin typeface="+mn-lt"/>
              </a:rPr>
              <a:t>fringing effect </a:t>
            </a:r>
            <a:r>
              <a:rPr lang="en-US" dirty="0">
                <a:latin typeface="+mn-lt"/>
              </a:rPr>
              <a:t>of the radiation from the two opposite patch edges that are </a:t>
            </a:r>
            <a:r>
              <a:rPr lang="en-US" b="1" dirty="0">
                <a:latin typeface="+mn-lt"/>
              </a:rPr>
              <a:t>L</a:t>
            </a:r>
            <a:r>
              <a:rPr lang="en-US" dirty="0">
                <a:latin typeface="+mn-lt"/>
              </a:rPr>
              <a:t> apart and the ground plane. </a:t>
            </a:r>
          </a:p>
          <a:p>
            <a:pPr>
              <a:buFont typeface="Arial" pitchFamily="34" charset="0"/>
              <a:buChar char="•"/>
            </a:pPr>
            <a:r>
              <a:rPr lang="en-US" dirty="0">
                <a:latin typeface="+mn-lt"/>
              </a:rPr>
              <a:t>As long as the feed is on the</a:t>
            </a:r>
            <a:r>
              <a:rPr lang="en-US" b="1" dirty="0">
                <a:latin typeface="+mn-lt"/>
              </a:rPr>
              <a:t> centerline</a:t>
            </a:r>
            <a:r>
              <a:rPr lang="en-US" dirty="0">
                <a:latin typeface="+mn-lt"/>
              </a:rPr>
              <a:t>, the two other edges don’t radiate. </a:t>
            </a:r>
          </a:p>
          <a:p>
            <a:pPr>
              <a:buFont typeface="Arial" pitchFamily="34" charset="0"/>
              <a:buChar char="•"/>
            </a:pPr>
            <a:r>
              <a:rPr lang="en-US" dirty="0">
                <a:latin typeface="+mn-lt"/>
              </a:rPr>
              <a:t>The figure shows a </a:t>
            </a:r>
            <a:r>
              <a:rPr lang="en-US" b="1" dirty="0" err="1">
                <a:solidFill>
                  <a:srgbClr val="0033CC"/>
                </a:solidFill>
                <a:latin typeface="+mn-lt"/>
              </a:rPr>
              <a:t>microstrip</a:t>
            </a:r>
            <a:r>
              <a:rPr lang="en-US" b="1" dirty="0">
                <a:solidFill>
                  <a:srgbClr val="0033CC"/>
                </a:solidFill>
                <a:latin typeface="+mn-lt"/>
              </a:rPr>
              <a:t> feeder</a:t>
            </a:r>
            <a:r>
              <a:rPr lang="en-US" dirty="0">
                <a:latin typeface="+mn-lt"/>
              </a:rPr>
              <a:t>, which is convenient because it is etched on the board together with the patch and other component traces on the same side.</a:t>
            </a:r>
          </a:p>
          <a:p>
            <a:pPr>
              <a:buFont typeface="Arial" pitchFamily="34" charset="0"/>
              <a:buChar char="•"/>
            </a:pPr>
            <a:r>
              <a:rPr lang="en-US" dirty="0">
                <a:solidFill>
                  <a:srgbClr val="960000"/>
                </a:solidFill>
                <a:latin typeface="+mn-lt"/>
              </a:rPr>
              <a:t>The </a:t>
            </a:r>
            <a:r>
              <a:rPr lang="en-US" b="1" dirty="0">
                <a:solidFill>
                  <a:srgbClr val="960000"/>
                </a:solidFill>
                <a:latin typeface="+mn-lt"/>
              </a:rPr>
              <a:t>impedance at the feed </a:t>
            </a:r>
            <a:r>
              <a:rPr lang="en-US" dirty="0">
                <a:solidFill>
                  <a:srgbClr val="960000"/>
                </a:solidFill>
                <a:latin typeface="+mn-lt"/>
              </a:rPr>
              <a:t>point depends on the </a:t>
            </a:r>
            <a:r>
              <a:rPr lang="en-US" b="1" dirty="0">
                <a:solidFill>
                  <a:srgbClr val="960000"/>
                </a:solidFill>
                <a:latin typeface="+mn-lt"/>
              </a:rPr>
              <a:t>width </a:t>
            </a:r>
            <a:r>
              <a:rPr lang="en-US" b="1" dirty="0">
                <a:latin typeface="+mn-lt"/>
              </a:rPr>
              <a:t>W</a:t>
            </a:r>
            <a:r>
              <a:rPr lang="en-US" b="1" dirty="0">
                <a:solidFill>
                  <a:srgbClr val="960000"/>
                </a:solidFill>
                <a:latin typeface="+mn-lt"/>
              </a:rPr>
              <a:t> of the patch</a:t>
            </a:r>
            <a:r>
              <a:rPr lang="en-US" dirty="0">
                <a:solidFill>
                  <a:srgbClr val="960000"/>
                </a:solidFill>
                <a:latin typeface="+mn-lt"/>
              </a:rPr>
              <a:t>.</a:t>
            </a:r>
          </a:p>
          <a:p>
            <a:pPr>
              <a:buFont typeface="Arial" pitchFamily="34" charset="0"/>
              <a:buChar char="•"/>
            </a:pPr>
            <a:r>
              <a:rPr lang="en-US" dirty="0">
                <a:latin typeface="+mn-lt"/>
              </a:rPr>
              <a:t>In this way a </a:t>
            </a:r>
            <a:r>
              <a:rPr lang="en-US" b="1" dirty="0">
                <a:latin typeface="+mn-lt"/>
              </a:rPr>
              <a:t>50-ohm coax transmission line </a:t>
            </a:r>
            <a:r>
              <a:rPr lang="en-US" dirty="0">
                <a:latin typeface="+mn-lt"/>
              </a:rPr>
              <a:t>can be connected directly to the underside of the patch antenna, with the center conductor going to the feed point through a via and the shield soldered to the ground plane.</a:t>
            </a:r>
          </a:p>
        </p:txBody>
      </p:sp>
      <p:pic>
        <p:nvPicPr>
          <p:cNvPr id="3074" name="Picture 2"/>
          <p:cNvPicPr>
            <a:picLocks noChangeAspect="1" noChangeArrowheads="1"/>
          </p:cNvPicPr>
          <p:nvPr/>
        </p:nvPicPr>
        <p:blipFill>
          <a:blip r:embed="rId2"/>
          <a:srcRect/>
          <a:stretch>
            <a:fillRect/>
          </a:stretch>
        </p:blipFill>
        <p:spPr bwMode="auto">
          <a:xfrm>
            <a:off x="2057400" y="2286000"/>
            <a:ext cx="990600" cy="728031"/>
          </a:xfrm>
          <a:prstGeom prst="rect">
            <a:avLst/>
          </a:prstGeom>
          <a:noFill/>
          <a:ln w="9525">
            <a:solidFill>
              <a:srgbClr val="960000"/>
            </a:solidFill>
            <a:miter lim="800000"/>
            <a:headEnd/>
            <a:tailEnd/>
          </a:ln>
          <a:effectLst/>
        </p:spPr>
      </p:pic>
      <p:sp>
        <p:nvSpPr>
          <p:cNvPr id="5" name="Rectangle 4"/>
          <p:cNvSpPr/>
          <p:nvPr/>
        </p:nvSpPr>
        <p:spPr>
          <a:xfrm>
            <a:off x="914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Types of Antenna</a:t>
            </a:r>
          </a:p>
        </p:txBody>
      </p:sp>
      <p:sp>
        <p:nvSpPr>
          <p:cNvPr id="7" name="Rectangle 6"/>
          <p:cNvSpPr/>
          <p:nvPr/>
        </p:nvSpPr>
        <p:spPr>
          <a:xfrm>
            <a:off x="457200" y="762000"/>
            <a:ext cx="5029200" cy="1524000"/>
          </a:xfrm>
          <a:prstGeom prst="rect">
            <a:avLst/>
          </a:prstGeom>
        </p:spPr>
        <p:txBody>
          <a:bodyPr wrap="square">
            <a:spAutoFit/>
          </a:bodyPr>
          <a:lstStyle/>
          <a:p>
            <a:pPr>
              <a:buFont typeface="Arial" pitchFamily="34" charset="0"/>
              <a:buChar char="•"/>
            </a:pPr>
            <a:r>
              <a:rPr lang="en-US" dirty="0">
                <a:latin typeface="+mn-lt"/>
              </a:rPr>
              <a:t>The dimension </a:t>
            </a:r>
            <a:r>
              <a:rPr lang="en-US" b="1" dirty="0">
                <a:solidFill>
                  <a:srgbClr val="960000"/>
                </a:solidFill>
                <a:latin typeface="+mn-lt"/>
              </a:rPr>
              <a:t>L</a:t>
            </a:r>
            <a:r>
              <a:rPr lang="en-US" dirty="0">
                <a:latin typeface="+mn-lt"/>
              </a:rPr>
              <a:t> is approximately a </a:t>
            </a:r>
            <a:r>
              <a:rPr lang="en-US" b="1" dirty="0">
                <a:latin typeface="+mn-lt"/>
              </a:rPr>
              <a:t>half wavelength</a:t>
            </a:r>
            <a:r>
              <a:rPr lang="en-US" dirty="0">
                <a:latin typeface="+mn-lt"/>
              </a:rPr>
              <a:t>, calculated as half the free space wavelength (λ) divided by the square root of the </a:t>
            </a:r>
            <a:r>
              <a:rPr lang="en-US" b="1" dirty="0">
                <a:latin typeface="+mn-lt"/>
              </a:rPr>
              <a:t>effective dielectric constant (ε) of the board material. </a:t>
            </a:r>
          </a:p>
        </p:txBody>
      </p:sp>
      <p:pic>
        <p:nvPicPr>
          <p:cNvPr id="8" name="Picture 3"/>
          <p:cNvPicPr>
            <a:picLocks noChangeAspect="1" noChangeArrowheads="1"/>
          </p:cNvPicPr>
          <p:nvPr/>
        </p:nvPicPr>
        <p:blipFill>
          <a:blip r:embed="rId3"/>
          <a:srcRect/>
          <a:stretch>
            <a:fillRect/>
          </a:stretch>
        </p:blipFill>
        <p:spPr bwMode="auto">
          <a:xfrm>
            <a:off x="5334000" y="457200"/>
            <a:ext cx="3843020" cy="2590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2667000" y="5638800"/>
            <a:ext cx="3849511" cy="12192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6629401" y="5377543"/>
            <a:ext cx="1828800" cy="148045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Radio Communication Link Diagram</a:t>
            </a:r>
          </a:p>
        </p:txBody>
      </p:sp>
      <p:pic>
        <p:nvPicPr>
          <p:cNvPr id="1026" name="Picture 2"/>
          <p:cNvPicPr>
            <a:picLocks noChangeAspect="1" noChangeArrowheads="1"/>
          </p:cNvPicPr>
          <p:nvPr/>
        </p:nvPicPr>
        <p:blipFill>
          <a:blip r:embed="rId2"/>
          <a:srcRect/>
          <a:stretch>
            <a:fillRect/>
          </a:stretch>
        </p:blipFill>
        <p:spPr bwMode="auto">
          <a:xfrm>
            <a:off x="334184" y="1295400"/>
            <a:ext cx="8329281" cy="3962400"/>
          </a:xfrm>
          <a:prstGeom prst="rect">
            <a:avLst/>
          </a:prstGeom>
          <a:noFill/>
          <a:ln w="9525">
            <a:noFill/>
            <a:miter lim="800000"/>
            <a:headEnd/>
            <a:tailEnd/>
          </a:ln>
          <a:effectLst/>
        </p:spPr>
      </p:pic>
      <p:sp>
        <p:nvSpPr>
          <p:cNvPr id="7" name="Rectangle 6"/>
          <p:cNvSpPr/>
          <p:nvPr/>
        </p:nvSpPr>
        <p:spPr>
          <a:xfrm>
            <a:off x="381000" y="609600"/>
            <a:ext cx="8763000" cy="646331"/>
          </a:xfrm>
          <a:prstGeom prst="rect">
            <a:avLst/>
          </a:prstGeom>
        </p:spPr>
        <p:txBody>
          <a:bodyPr wrap="square">
            <a:spAutoFit/>
          </a:bodyPr>
          <a:lstStyle/>
          <a:p>
            <a:pPr>
              <a:buFont typeface="Arial" pitchFamily="34" charset="0"/>
              <a:buChar char="•"/>
            </a:pPr>
            <a:r>
              <a:rPr lang="en-US" dirty="0">
                <a:latin typeface="+mn-lt"/>
              </a:rPr>
              <a:t>The link transfers information originating at one location, referred to as </a:t>
            </a:r>
            <a:r>
              <a:rPr lang="en-US" b="1" dirty="0">
                <a:latin typeface="+mn-lt"/>
              </a:rPr>
              <a:t>source data</a:t>
            </a:r>
            <a:r>
              <a:rPr lang="en-US" dirty="0">
                <a:latin typeface="+mn-lt"/>
              </a:rPr>
              <a:t>, to another location where it is referred to as </a:t>
            </a:r>
            <a:r>
              <a:rPr lang="en-US" b="1" dirty="0">
                <a:latin typeface="+mn-lt"/>
              </a:rPr>
              <a:t>reconstructed data</a:t>
            </a:r>
            <a:r>
              <a:rPr lang="en-US" dirty="0">
                <a:latin typeface="+mn-lt"/>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381000"/>
            <a:ext cx="7315200" cy="461665"/>
          </a:xfrm>
          <a:prstGeom prst="rect">
            <a:avLst/>
          </a:prstGeom>
          <a:solidFill>
            <a:srgbClr val="FFCCCC"/>
          </a:solidFill>
        </p:spPr>
        <p:txBody>
          <a:bodyPr wrap="square">
            <a:spAutoFit/>
          </a:bodyPr>
          <a:lstStyle/>
          <a:p>
            <a:r>
              <a:rPr lang="en-US" sz="2400" b="1" dirty="0">
                <a:solidFill>
                  <a:srgbClr val="960000"/>
                </a:solidFill>
                <a:latin typeface="+mj-lt"/>
              </a:rPr>
              <a:t>Antenna</a:t>
            </a:r>
          </a:p>
        </p:txBody>
      </p:sp>
      <p:sp>
        <p:nvSpPr>
          <p:cNvPr id="5" name="Rectangle 4"/>
          <p:cNvSpPr/>
          <p:nvPr/>
        </p:nvSpPr>
        <p:spPr>
          <a:xfrm>
            <a:off x="457200" y="914400"/>
            <a:ext cx="8534400" cy="5447645"/>
          </a:xfrm>
          <a:prstGeom prst="rect">
            <a:avLst/>
          </a:prstGeom>
        </p:spPr>
        <p:txBody>
          <a:bodyPr wrap="square">
            <a:spAutoFit/>
          </a:bodyPr>
          <a:lstStyle/>
          <a:p>
            <a:pPr algn="just">
              <a:buFont typeface="Arial" pitchFamily="34" charset="0"/>
              <a:buChar char="•"/>
            </a:pPr>
            <a:r>
              <a:rPr lang="en-US" b="1" dirty="0">
                <a:solidFill>
                  <a:srgbClr val="960000"/>
                </a:solidFill>
                <a:latin typeface="+mn-lt"/>
              </a:rPr>
              <a:t>Interface between the transmitter or the receiver and the propagation medium</a:t>
            </a:r>
          </a:p>
          <a:p>
            <a:pPr algn="just">
              <a:buFont typeface="Arial" pitchFamily="34" charset="0"/>
              <a:buChar char="•"/>
            </a:pPr>
            <a:r>
              <a:rPr lang="en-US" b="1" dirty="0">
                <a:latin typeface="+mn-lt"/>
              </a:rPr>
              <a:t>Deciding factor </a:t>
            </a:r>
            <a:r>
              <a:rPr lang="en-US" dirty="0">
                <a:latin typeface="+mn-lt"/>
                <a:sym typeface="Wingdings" pitchFamily="2" charset="2"/>
              </a:rPr>
              <a:t></a:t>
            </a:r>
            <a:r>
              <a:rPr lang="en-US" dirty="0">
                <a:latin typeface="+mn-lt"/>
              </a:rPr>
              <a:t>performance of a radio communication system.</a:t>
            </a:r>
          </a:p>
          <a:p>
            <a:pPr algn="just">
              <a:buFont typeface="Arial" pitchFamily="34" charset="0"/>
              <a:buChar char="•"/>
            </a:pPr>
            <a:r>
              <a:rPr lang="en-US" b="1" dirty="0">
                <a:latin typeface="+mn-lt"/>
              </a:rPr>
              <a:t>Principal properties</a:t>
            </a:r>
            <a:r>
              <a:rPr lang="en-US" dirty="0">
                <a:latin typeface="+mn-lt"/>
              </a:rPr>
              <a:t> of antennas—</a:t>
            </a:r>
            <a:r>
              <a:rPr lang="en-US" b="1" dirty="0">
                <a:solidFill>
                  <a:srgbClr val="B911A5"/>
                </a:solidFill>
                <a:latin typeface="+mn-lt"/>
              </a:rPr>
              <a:t>directivity, gain, and radiation resistance </a:t>
            </a:r>
            <a:r>
              <a:rPr lang="en-US" b="1" dirty="0">
                <a:solidFill>
                  <a:srgbClr val="960000"/>
                </a:solidFill>
                <a:latin typeface="+mn-lt"/>
              </a:rPr>
              <a:t>—are the same </a:t>
            </a:r>
            <a:r>
              <a:rPr lang="en-US" dirty="0">
                <a:latin typeface="+mn-lt"/>
              </a:rPr>
              <a:t>whether referred to as </a:t>
            </a:r>
            <a:r>
              <a:rPr lang="en-US" b="1" dirty="0">
                <a:latin typeface="+mn-lt"/>
              </a:rPr>
              <a:t>transmitting or receiving</a:t>
            </a:r>
            <a:r>
              <a:rPr lang="en-US" dirty="0">
                <a:latin typeface="+mn-lt"/>
              </a:rPr>
              <a:t>.</a:t>
            </a:r>
          </a:p>
          <a:p>
            <a:pPr algn="just">
              <a:buFont typeface="Arial" pitchFamily="34" charset="0"/>
              <a:buChar char="•"/>
            </a:pPr>
            <a:r>
              <a:rPr lang="en-US" b="1" dirty="0">
                <a:latin typeface="+mn-lt"/>
              </a:rPr>
              <a:t>The </a:t>
            </a:r>
            <a:r>
              <a:rPr lang="en-US" b="1" dirty="0">
                <a:solidFill>
                  <a:srgbClr val="0000FF"/>
                </a:solidFill>
                <a:latin typeface="+mn-lt"/>
              </a:rPr>
              <a:t>principle of reciprocity </a:t>
            </a:r>
            <a:r>
              <a:rPr lang="en-US" dirty="0">
                <a:latin typeface="+mn-lt"/>
              </a:rPr>
              <a:t>states that the </a:t>
            </a:r>
            <a:r>
              <a:rPr lang="en-US" b="1" dirty="0">
                <a:latin typeface="+mn-lt"/>
              </a:rPr>
              <a:t>power transferred between two antennas is the same</a:t>
            </a:r>
            <a:r>
              <a:rPr lang="en-US" dirty="0">
                <a:latin typeface="+mn-lt"/>
              </a:rPr>
              <a:t>, regardless of which is used for transmission or reception, if the </a:t>
            </a:r>
            <a:r>
              <a:rPr lang="en-US" b="1" dirty="0">
                <a:latin typeface="+mn-lt"/>
              </a:rPr>
              <a:t>generator and load impedances are conjugates of the transmitting and receiving antenna impedances </a:t>
            </a:r>
            <a:r>
              <a:rPr lang="en-US" dirty="0">
                <a:latin typeface="+mn-lt"/>
              </a:rPr>
              <a:t>in each case.</a:t>
            </a:r>
          </a:p>
          <a:p>
            <a:pPr algn="just"/>
            <a:r>
              <a:rPr lang="en-US" sz="2400" b="1" dirty="0">
                <a:solidFill>
                  <a:srgbClr val="C00000"/>
                </a:solidFill>
                <a:latin typeface="+mn-lt"/>
              </a:rPr>
              <a:t>Antenna characteristics</a:t>
            </a:r>
          </a:p>
          <a:p>
            <a:pPr algn="just">
              <a:buFont typeface="Arial" pitchFamily="34" charset="0"/>
              <a:buChar char="•"/>
            </a:pPr>
            <a:r>
              <a:rPr lang="en-US" b="1" dirty="0">
                <a:latin typeface="+mn-lt"/>
              </a:rPr>
              <a:t>primary concern </a:t>
            </a:r>
            <a:r>
              <a:rPr lang="en-US" dirty="0">
                <a:latin typeface="+mn-lt"/>
              </a:rPr>
              <a:t>in choosing an antenna type is its </a:t>
            </a:r>
            <a:r>
              <a:rPr lang="en-US" b="1" dirty="0">
                <a:solidFill>
                  <a:srgbClr val="0000FF"/>
                </a:solidFill>
                <a:latin typeface="+mn-lt"/>
              </a:rPr>
              <a:t>physical size</a:t>
            </a:r>
          </a:p>
          <a:p>
            <a:pPr marL="0" lvl="1" algn="just"/>
            <a:r>
              <a:rPr lang="en-US" b="1" u="sng" dirty="0">
                <a:solidFill>
                  <a:srgbClr val="0000FF"/>
                </a:solidFill>
                <a:latin typeface="+mn-lt"/>
              </a:rPr>
              <a:t>1. Antenna impedance</a:t>
            </a:r>
          </a:p>
          <a:p>
            <a:pPr lvl="1" algn="just">
              <a:buFont typeface="Arial" pitchFamily="34" charset="0"/>
              <a:buChar char="•"/>
            </a:pPr>
            <a:r>
              <a:rPr lang="en-US" dirty="0">
                <a:latin typeface="+mn-lt"/>
              </a:rPr>
              <a:t>facilitates the transfer of </a:t>
            </a:r>
            <a:r>
              <a:rPr lang="en-US" b="1" dirty="0">
                <a:latin typeface="+mn-lt"/>
              </a:rPr>
              <a:t>power between the communication medium and the transmitter or receiver. </a:t>
            </a:r>
          </a:p>
          <a:p>
            <a:pPr lvl="1" algn="just">
              <a:buFont typeface="Arial" pitchFamily="34" charset="0"/>
              <a:buChar char="•"/>
            </a:pPr>
            <a:r>
              <a:rPr lang="en-US" dirty="0">
                <a:latin typeface="+mn-lt"/>
              </a:rPr>
              <a:t>The antenna impedance is </a:t>
            </a:r>
            <a:r>
              <a:rPr lang="en-US" b="1" dirty="0">
                <a:latin typeface="+mn-lt"/>
              </a:rPr>
              <a:t>the load for the transmitter or the input impedance to the receiver. </a:t>
            </a:r>
          </a:p>
          <a:p>
            <a:pPr lvl="1" algn="just">
              <a:buFont typeface="Arial" pitchFamily="34" charset="0"/>
              <a:buChar char="•"/>
            </a:pPr>
            <a:r>
              <a:rPr lang="en-US" dirty="0">
                <a:solidFill>
                  <a:srgbClr val="960000"/>
                </a:solidFill>
                <a:latin typeface="+mn-lt"/>
              </a:rPr>
              <a:t>It is composed of </a:t>
            </a:r>
            <a:r>
              <a:rPr lang="en-US" b="1" dirty="0">
                <a:solidFill>
                  <a:srgbClr val="960000"/>
                </a:solidFill>
                <a:latin typeface="+mn-lt"/>
              </a:rPr>
              <a:t>three parts—radiation resistance, loss resistance, and reactance</a:t>
            </a:r>
            <a:r>
              <a:rPr lang="en-US" b="1" dirty="0">
                <a:latin typeface="+mn-lt"/>
              </a:rPr>
              <a:t>.</a:t>
            </a:r>
          </a:p>
          <a:p>
            <a:pPr lvl="1" algn="just">
              <a:buFont typeface="Arial" pitchFamily="34" charset="0"/>
              <a:buChar char="•"/>
            </a:pPr>
            <a:r>
              <a:rPr lang="en-US" b="1" dirty="0">
                <a:solidFill>
                  <a:srgbClr val="960000"/>
                </a:solidFill>
                <a:latin typeface="+mn-lt"/>
              </a:rPr>
              <a:t>Radiation resistance </a:t>
            </a:r>
            <a:r>
              <a:rPr lang="en-US" dirty="0">
                <a:latin typeface="+mn-lt"/>
              </a:rPr>
              <a:t>is a </a:t>
            </a:r>
            <a:r>
              <a:rPr lang="en-US" b="1" dirty="0">
                <a:latin typeface="+mn-lt"/>
              </a:rPr>
              <a:t>virtual resistance </a:t>
            </a:r>
            <a:r>
              <a:rPr lang="en-US" dirty="0">
                <a:latin typeface="+mn-lt"/>
              </a:rPr>
              <a:t>that, when multiplied by the </a:t>
            </a:r>
            <a:r>
              <a:rPr lang="en-US" b="1" dirty="0">
                <a:latin typeface="+mn-lt"/>
              </a:rPr>
              <a:t>square of the RMS current</a:t>
            </a:r>
            <a:r>
              <a:rPr lang="en-US" dirty="0">
                <a:latin typeface="+mn-lt"/>
              </a:rPr>
              <a:t> in the antenna at its feed point, </a:t>
            </a:r>
            <a:r>
              <a:rPr lang="en-US" b="1" dirty="0">
                <a:latin typeface="+mn-lt"/>
              </a:rPr>
              <a:t>equals the power radiated </a:t>
            </a:r>
            <a:r>
              <a:rPr lang="en-US" dirty="0">
                <a:latin typeface="+mn-lt"/>
              </a:rPr>
              <a:t>by the antenna in the case of a transmitter.</a:t>
            </a:r>
            <a:endParaRPr lang="en-US" b="1" dirty="0">
              <a:latin typeface="+mn-lt"/>
            </a:endParaRPr>
          </a:p>
        </p:txBody>
      </p:sp>
      <p:pic>
        <p:nvPicPr>
          <p:cNvPr id="1026" name="Picture 2"/>
          <p:cNvPicPr>
            <a:picLocks noChangeAspect="1" noChangeArrowheads="1"/>
          </p:cNvPicPr>
          <p:nvPr/>
        </p:nvPicPr>
        <p:blipFill>
          <a:blip r:embed="rId2"/>
          <a:srcRect/>
          <a:stretch>
            <a:fillRect/>
          </a:stretch>
        </p:blipFill>
        <p:spPr bwMode="auto">
          <a:xfrm>
            <a:off x="8097253" y="152400"/>
            <a:ext cx="865772" cy="8382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Radio Communication Link Diagram</a:t>
            </a:r>
          </a:p>
        </p:txBody>
      </p:sp>
      <p:pic>
        <p:nvPicPr>
          <p:cNvPr id="1027" name="Picture 3"/>
          <p:cNvPicPr>
            <a:picLocks noChangeAspect="1" noChangeArrowheads="1"/>
          </p:cNvPicPr>
          <p:nvPr/>
        </p:nvPicPr>
        <p:blipFill>
          <a:blip r:embed="rId2"/>
          <a:srcRect/>
          <a:stretch>
            <a:fillRect/>
          </a:stretch>
        </p:blipFill>
        <p:spPr bwMode="auto">
          <a:xfrm>
            <a:off x="556466" y="1524000"/>
            <a:ext cx="7292134" cy="4495800"/>
          </a:xfrm>
          <a:prstGeom prst="rect">
            <a:avLst/>
          </a:prstGeom>
          <a:noFill/>
          <a:ln w="9525">
            <a:noFill/>
            <a:miter lim="800000"/>
            <a:headEnd/>
            <a:tailEnd/>
          </a:ln>
          <a:effectLst/>
        </p:spPr>
      </p:pic>
      <p:sp>
        <p:nvSpPr>
          <p:cNvPr id="6" name="Rectangle 5"/>
          <p:cNvSpPr/>
          <p:nvPr/>
        </p:nvSpPr>
        <p:spPr>
          <a:xfrm>
            <a:off x="533400" y="609600"/>
            <a:ext cx="8534400" cy="369332"/>
          </a:xfrm>
          <a:prstGeom prst="rect">
            <a:avLst/>
          </a:prstGeom>
        </p:spPr>
        <p:txBody>
          <a:bodyPr wrap="square">
            <a:spAutoFit/>
          </a:bodyPr>
          <a:lstStyle/>
          <a:p>
            <a:pPr>
              <a:buFont typeface="Arial" pitchFamily="34" charset="0"/>
              <a:buChar char="•"/>
            </a:pPr>
            <a:r>
              <a:rPr lang="en-US" dirty="0">
                <a:latin typeface="+mn-lt"/>
              </a:rPr>
              <a:t>A more concrete implementation of a wireless system, an </a:t>
            </a:r>
            <a:r>
              <a:rPr lang="en-US" b="1" dirty="0">
                <a:solidFill>
                  <a:srgbClr val="0033CC"/>
                </a:solidFill>
                <a:latin typeface="+mn-lt"/>
              </a:rPr>
              <a:t>intrusion detection system</a:t>
            </a:r>
            <a:r>
              <a:rPr lang="en-US" dirty="0">
                <a:latin typeface="+mn-lt"/>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Baseband Data Format and Protocol</a:t>
            </a:r>
          </a:p>
        </p:txBody>
      </p:sp>
      <p:sp>
        <p:nvSpPr>
          <p:cNvPr id="6" name="Rectangle 5"/>
          <p:cNvSpPr/>
          <p:nvPr/>
        </p:nvSpPr>
        <p:spPr>
          <a:xfrm>
            <a:off x="381000" y="457200"/>
            <a:ext cx="8763000" cy="5909310"/>
          </a:xfrm>
          <a:prstGeom prst="rect">
            <a:avLst/>
          </a:prstGeom>
        </p:spPr>
        <p:txBody>
          <a:bodyPr wrap="square">
            <a:spAutoFit/>
          </a:bodyPr>
          <a:lstStyle/>
          <a:p>
            <a:pPr algn="just"/>
            <a:r>
              <a:rPr lang="en-US" b="1" u="sng" dirty="0">
                <a:solidFill>
                  <a:srgbClr val="B911A5"/>
                </a:solidFill>
                <a:latin typeface="+mn-lt"/>
              </a:rPr>
              <a:t>Change-of-state source data</a:t>
            </a:r>
          </a:p>
          <a:p>
            <a:pPr algn="just">
              <a:buFont typeface="Arial" pitchFamily="34" charset="0"/>
              <a:buChar char="•"/>
            </a:pPr>
            <a:r>
              <a:rPr lang="en-US" dirty="0">
                <a:solidFill>
                  <a:srgbClr val="960000"/>
                </a:solidFill>
                <a:latin typeface="+mn-lt"/>
              </a:rPr>
              <a:t>Many short-range systems only have to relay information about the </a:t>
            </a:r>
            <a:r>
              <a:rPr lang="en-US" b="1" dirty="0">
                <a:solidFill>
                  <a:srgbClr val="960000"/>
                </a:solidFill>
                <a:latin typeface="+mn-lt"/>
              </a:rPr>
              <a:t>state of a contact</a:t>
            </a:r>
            <a:r>
              <a:rPr lang="en-US" dirty="0">
                <a:solidFill>
                  <a:srgbClr val="960000"/>
                </a:solidFill>
                <a:latin typeface="+mn-lt"/>
              </a:rPr>
              <a:t>.</a:t>
            </a:r>
          </a:p>
          <a:p>
            <a:pPr lvl="1" algn="just">
              <a:buFont typeface="Arial" pitchFamily="34" charset="0"/>
              <a:buChar char="•"/>
            </a:pPr>
            <a:r>
              <a:rPr lang="en-US" dirty="0">
                <a:latin typeface="+mn-lt"/>
              </a:rPr>
              <a:t>This is true of the </a:t>
            </a:r>
            <a:r>
              <a:rPr lang="en-US" b="1" dirty="0">
                <a:solidFill>
                  <a:srgbClr val="0033CC"/>
                </a:solidFill>
                <a:latin typeface="+mn-lt"/>
              </a:rPr>
              <a:t>security system </a:t>
            </a:r>
            <a:r>
              <a:rPr lang="en-US" dirty="0">
                <a:latin typeface="+mn-lt"/>
              </a:rPr>
              <a:t>where an </a:t>
            </a:r>
            <a:r>
              <a:rPr lang="en-US" b="1" dirty="0">
                <a:latin typeface="+mn-lt"/>
              </a:rPr>
              <a:t>infrared motion detector </a:t>
            </a:r>
            <a:r>
              <a:rPr lang="en-US" dirty="0">
                <a:latin typeface="+mn-lt"/>
              </a:rPr>
              <a:t>notifies the control panel when </a:t>
            </a:r>
            <a:r>
              <a:rPr lang="en-US" b="1" dirty="0">
                <a:latin typeface="+mn-lt"/>
              </a:rPr>
              <a:t>motion is detected. </a:t>
            </a:r>
          </a:p>
          <a:p>
            <a:pPr lvl="1" algn="just">
              <a:buFont typeface="Arial" pitchFamily="34" charset="0"/>
              <a:buChar char="•"/>
            </a:pPr>
            <a:r>
              <a:rPr lang="en-US" dirty="0">
                <a:latin typeface="+mn-lt"/>
              </a:rPr>
              <a:t>Another example is the </a:t>
            </a:r>
            <a:r>
              <a:rPr lang="en-US" b="1" dirty="0">
                <a:latin typeface="+mn-lt"/>
              </a:rPr>
              <a:t>pushbutton transmitter, </a:t>
            </a:r>
            <a:r>
              <a:rPr lang="en-US" dirty="0">
                <a:latin typeface="+mn-lt"/>
              </a:rPr>
              <a:t>which may be used as </a:t>
            </a:r>
            <a:r>
              <a:rPr lang="en-US" b="1" dirty="0">
                <a:solidFill>
                  <a:srgbClr val="0033CC"/>
                </a:solidFill>
                <a:latin typeface="+mn-lt"/>
              </a:rPr>
              <a:t>a panic button </a:t>
            </a:r>
            <a:r>
              <a:rPr lang="en-US" dirty="0">
                <a:latin typeface="+mn-lt"/>
              </a:rPr>
              <a:t>or as a way to activate and deactivate the control system, or a </a:t>
            </a:r>
            <a:r>
              <a:rPr lang="en-US" b="1" dirty="0">
                <a:solidFill>
                  <a:srgbClr val="0033CC"/>
                </a:solidFill>
                <a:latin typeface="+mn-lt"/>
              </a:rPr>
              <a:t>wireless smoke detector</a:t>
            </a:r>
            <a:r>
              <a:rPr lang="en-US" dirty="0">
                <a:latin typeface="+mn-lt"/>
              </a:rPr>
              <a:t>, which gives advance warning of an </a:t>
            </a:r>
            <a:r>
              <a:rPr lang="en-US" b="1" dirty="0">
                <a:solidFill>
                  <a:srgbClr val="960000"/>
                </a:solidFill>
                <a:latin typeface="+mn-lt"/>
              </a:rPr>
              <a:t>impending </a:t>
            </a:r>
            <a:r>
              <a:rPr lang="en-US" b="1" dirty="0">
                <a:latin typeface="+mn-lt"/>
              </a:rPr>
              <a:t>fire</a:t>
            </a:r>
            <a:r>
              <a:rPr lang="en-US" dirty="0">
                <a:latin typeface="+mn-lt"/>
              </a:rPr>
              <a:t>. </a:t>
            </a:r>
          </a:p>
          <a:p>
            <a:pPr lvl="1" algn="just">
              <a:buFont typeface="Arial" pitchFamily="34" charset="0"/>
              <a:buChar char="•"/>
            </a:pPr>
            <a:r>
              <a:rPr lang="en-US" dirty="0">
                <a:latin typeface="+mn-lt"/>
              </a:rPr>
              <a:t>There are also what are often referred to as “</a:t>
            </a:r>
            <a:r>
              <a:rPr lang="en-US" b="1" dirty="0">
                <a:solidFill>
                  <a:srgbClr val="0033CC"/>
                </a:solidFill>
                <a:latin typeface="+mn-lt"/>
              </a:rPr>
              <a:t>technical” alarms—gas detectors, water level detectors, and low and high temperature detector</a:t>
            </a:r>
            <a:r>
              <a:rPr lang="en-US" dirty="0">
                <a:solidFill>
                  <a:srgbClr val="0033CC"/>
                </a:solidFill>
                <a:latin typeface="+mn-lt"/>
              </a:rPr>
              <a:t>s</a:t>
            </a:r>
            <a:r>
              <a:rPr lang="en-US" dirty="0">
                <a:latin typeface="+mn-lt"/>
              </a:rPr>
              <a:t>—whose function is to give notice of an abnormal situation.</a:t>
            </a:r>
          </a:p>
          <a:p>
            <a:pPr algn="just">
              <a:buFont typeface="Arial" pitchFamily="34" charset="0"/>
              <a:buChar char="•"/>
            </a:pPr>
            <a:r>
              <a:rPr lang="en-US" dirty="0">
                <a:solidFill>
                  <a:srgbClr val="960000"/>
                </a:solidFill>
                <a:latin typeface="+mn-lt"/>
              </a:rPr>
              <a:t>All these examples are </a:t>
            </a:r>
            <a:r>
              <a:rPr lang="en-US" b="1" dirty="0">
                <a:solidFill>
                  <a:srgbClr val="960000"/>
                </a:solidFill>
                <a:latin typeface="+mn-lt"/>
              </a:rPr>
              <a:t>very low-bandwidth information sources</a:t>
            </a:r>
            <a:r>
              <a:rPr lang="en-US" dirty="0">
                <a:solidFill>
                  <a:srgbClr val="960000"/>
                </a:solidFill>
                <a:latin typeface="+mn-lt"/>
              </a:rPr>
              <a:t>. </a:t>
            </a:r>
          </a:p>
          <a:p>
            <a:pPr algn="just">
              <a:buFont typeface="Arial" pitchFamily="34" charset="0"/>
              <a:buChar char="•"/>
            </a:pPr>
            <a:r>
              <a:rPr lang="en-US" b="1" dirty="0">
                <a:solidFill>
                  <a:srgbClr val="960000"/>
                </a:solidFill>
                <a:latin typeface="+mn-lt"/>
              </a:rPr>
              <a:t>Change of state occurs relatively rarely</a:t>
            </a:r>
            <a:r>
              <a:rPr lang="en-US" dirty="0">
                <a:solidFill>
                  <a:srgbClr val="960000"/>
                </a:solidFill>
                <a:latin typeface="+mn-lt"/>
              </a:rPr>
              <a:t>, </a:t>
            </a:r>
            <a:r>
              <a:rPr lang="en-US" dirty="0">
                <a:latin typeface="+mn-lt"/>
              </a:rPr>
              <a:t>and when it does, we usually don’t care if knowledge of the event is signaled </a:t>
            </a:r>
            <a:r>
              <a:rPr lang="en-US" b="1" dirty="0">
                <a:latin typeface="+mn-lt"/>
              </a:rPr>
              <a:t>tens or even hundreds of milliseconds </a:t>
            </a:r>
            <a:r>
              <a:rPr lang="en-US" dirty="0">
                <a:latin typeface="+mn-lt"/>
              </a:rPr>
              <a:t>after it occurs. </a:t>
            </a:r>
          </a:p>
          <a:p>
            <a:pPr algn="just">
              <a:buFont typeface="Arial" pitchFamily="34" charset="0"/>
              <a:buChar char="•"/>
            </a:pPr>
            <a:r>
              <a:rPr lang="en-US" dirty="0">
                <a:latin typeface="+mn-lt"/>
              </a:rPr>
              <a:t>It would be </a:t>
            </a:r>
            <a:r>
              <a:rPr lang="en-US" b="1" dirty="0">
                <a:latin typeface="+mn-lt"/>
              </a:rPr>
              <a:t>possible to maintain this very low bandwidth </a:t>
            </a:r>
            <a:r>
              <a:rPr lang="en-US" dirty="0">
                <a:latin typeface="+mn-lt"/>
              </a:rPr>
              <a:t>by using the </a:t>
            </a:r>
            <a:r>
              <a:rPr lang="en-US" b="1" dirty="0">
                <a:latin typeface="+mn-lt"/>
              </a:rPr>
              <a:t>source data to turn on and off the transmitter</a:t>
            </a:r>
            <a:r>
              <a:rPr lang="en-US" dirty="0">
                <a:latin typeface="+mn-lt"/>
              </a:rPr>
              <a:t> at the same rate the information occurs, making a </a:t>
            </a:r>
            <a:r>
              <a:rPr lang="en-US" b="1" dirty="0">
                <a:latin typeface="+mn-lt"/>
              </a:rPr>
              <a:t>very simple communication link.  </a:t>
            </a:r>
          </a:p>
          <a:p>
            <a:pPr lvl="1" algn="just">
              <a:buFont typeface="Arial" pitchFamily="34" charset="0"/>
              <a:buChar char="•"/>
            </a:pPr>
            <a:r>
              <a:rPr lang="en-US" dirty="0">
                <a:latin typeface="+mn-lt"/>
              </a:rPr>
              <a:t>This is </a:t>
            </a:r>
            <a:r>
              <a:rPr lang="en-US" b="1" dirty="0">
                <a:solidFill>
                  <a:srgbClr val="FF0000"/>
                </a:solidFill>
                <a:latin typeface="+mn-lt"/>
              </a:rPr>
              <a:t>not a practical approach</a:t>
            </a:r>
            <a:r>
              <a:rPr lang="en-US" dirty="0">
                <a:latin typeface="+mn-lt"/>
              </a:rPr>
              <a:t>, however, since the </a:t>
            </a:r>
            <a:r>
              <a:rPr lang="en-US" b="1" dirty="0">
                <a:latin typeface="+mn-lt"/>
              </a:rPr>
              <a:t>receiver could easily </a:t>
            </a:r>
            <a:r>
              <a:rPr lang="en-US" b="1" dirty="0">
                <a:solidFill>
                  <a:srgbClr val="FF0000"/>
                </a:solidFill>
                <a:latin typeface="+mn-lt"/>
              </a:rPr>
              <a:t>mistake random noise</a:t>
            </a:r>
            <a:r>
              <a:rPr lang="en-US" b="1" dirty="0">
                <a:latin typeface="+mn-lt"/>
              </a:rPr>
              <a:t> on the radio channel for a legitimate signal </a:t>
            </a:r>
            <a:r>
              <a:rPr lang="en-US" dirty="0">
                <a:latin typeface="+mn-lt"/>
              </a:rPr>
              <a:t>and thereby announce an intrusion, or a fire, when none occurred. </a:t>
            </a:r>
          </a:p>
          <a:p>
            <a:pPr lvl="1" algn="just">
              <a:buFont typeface="Arial" pitchFamily="34" charset="0"/>
              <a:buChar char="•"/>
            </a:pPr>
            <a:r>
              <a:rPr lang="en-US" dirty="0">
                <a:latin typeface="+mn-lt"/>
              </a:rPr>
              <a:t>Such </a:t>
            </a:r>
            <a:r>
              <a:rPr lang="en-US" b="1" dirty="0">
                <a:solidFill>
                  <a:srgbClr val="FF0000"/>
                </a:solidFill>
                <a:latin typeface="+mn-lt"/>
              </a:rPr>
              <a:t>false alarms are highly undesirable</a:t>
            </a:r>
            <a:r>
              <a:rPr lang="en-US" dirty="0">
                <a:latin typeface="+mn-lt"/>
              </a:rPr>
              <a:t>, so the </a:t>
            </a:r>
            <a:r>
              <a:rPr lang="en-US" b="1" dirty="0">
                <a:solidFill>
                  <a:srgbClr val="0033CC"/>
                </a:solidFill>
                <a:latin typeface="+mn-lt"/>
              </a:rPr>
              <a:t>simple on/off information of the transmitter must be coded</a:t>
            </a:r>
            <a:r>
              <a:rPr lang="en-US" dirty="0">
                <a:latin typeface="+mn-lt"/>
              </a:rPr>
              <a:t> to be sure it </a:t>
            </a:r>
            <a:r>
              <a:rPr lang="en-US" b="1" dirty="0">
                <a:latin typeface="+mn-lt"/>
              </a:rPr>
              <a:t>can’t be misinterpreted at the receiver</a:t>
            </a:r>
            <a:r>
              <a:rPr lang="en-US" dirty="0">
                <a:latin typeface="+mn-lt"/>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33400" y="0"/>
            <a:ext cx="7315200" cy="461665"/>
          </a:xfrm>
          <a:prstGeom prst="rect">
            <a:avLst/>
          </a:prstGeom>
          <a:solidFill>
            <a:srgbClr val="FFCCCC"/>
          </a:solidFill>
        </p:spPr>
        <p:txBody>
          <a:bodyPr wrap="square">
            <a:spAutoFit/>
          </a:bodyPr>
          <a:lstStyle/>
          <a:p>
            <a:r>
              <a:rPr lang="en-US" sz="2400" b="1" dirty="0">
                <a:solidFill>
                  <a:srgbClr val="C00000"/>
                </a:solidFill>
                <a:latin typeface="+mj-lt"/>
              </a:rPr>
              <a:t>Baseband Data Format and Protocol</a:t>
            </a:r>
          </a:p>
        </p:txBody>
      </p:sp>
      <p:sp>
        <p:nvSpPr>
          <p:cNvPr id="6" name="Rectangle 5"/>
          <p:cNvSpPr/>
          <p:nvPr/>
        </p:nvSpPr>
        <p:spPr>
          <a:xfrm>
            <a:off x="381000" y="457200"/>
            <a:ext cx="8763000" cy="3139321"/>
          </a:xfrm>
          <a:prstGeom prst="rect">
            <a:avLst/>
          </a:prstGeom>
        </p:spPr>
        <p:txBody>
          <a:bodyPr wrap="square">
            <a:spAutoFit/>
          </a:bodyPr>
          <a:lstStyle/>
          <a:p>
            <a:pPr algn="just">
              <a:buFont typeface="Arial" pitchFamily="34" charset="0"/>
              <a:buChar char="•"/>
            </a:pPr>
            <a:r>
              <a:rPr lang="en-US" dirty="0">
                <a:latin typeface="+mn-lt"/>
              </a:rPr>
              <a:t>This is the </a:t>
            </a:r>
            <a:r>
              <a:rPr lang="en-US" b="1" dirty="0">
                <a:latin typeface="+mn-lt"/>
              </a:rPr>
              <a:t>purpose of the encoder</a:t>
            </a:r>
            <a:r>
              <a:rPr lang="en-US" dirty="0">
                <a:latin typeface="+mn-lt"/>
                <a:sym typeface="Wingdings" pitchFamily="2" charset="2"/>
              </a:rPr>
              <a:t></a:t>
            </a:r>
            <a:r>
              <a:rPr lang="en-US" dirty="0">
                <a:latin typeface="+mn-lt"/>
              </a:rPr>
              <a:t> creates a </a:t>
            </a:r>
            <a:r>
              <a:rPr lang="en-US" b="1" dirty="0">
                <a:latin typeface="+mn-lt"/>
              </a:rPr>
              <a:t>group of bits, assembled into a frame, to make sure the receiver will not mistake a false occurrence for a real one. </a:t>
            </a:r>
          </a:p>
          <a:p>
            <a:pPr algn="just">
              <a:buFont typeface="Arial" pitchFamily="34" charset="0"/>
              <a:buChar char="•"/>
            </a:pPr>
            <a:r>
              <a:rPr lang="en-US" b="1" u="sng" dirty="0">
                <a:solidFill>
                  <a:srgbClr val="0033CC"/>
                </a:solidFill>
                <a:latin typeface="+mn-lt"/>
              </a:rPr>
              <a:t>Message frame</a:t>
            </a:r>
            <a:r>
              <a:rPr lang="en-US" dirty="0">
                <a:latin typeface="+mn-lt"/>
              </a:rPr>
              <a:t>. </a:t>
            </a:r>
          </a:p>
          <a:p>
            <a:pPr marL="0" lvl="1" algn="just">
              <a:buFont typeface="Arial" pitchFamily="34" charset="0"/>
              <a:buChar char="•"/>
            </a:pPr>
            <a:r>
              <a:rPr lang="en-US" dirty="0">
                <a:latin typeface="+mn-lt"/>
              </a:rPr>
              <a:t>The example has </a:t>
            </a:r>
            <a:r>
              <a:rPr lang="en-US" b="1" dirty="0">
                <a:latin typeface="+mn-lt"/>
              </a:rPr>
              <a:t>four fields</a:t>
            </a:r>
            <a:r>
              <a:rPr lang="en-US" dirty="0">
                <a:latin typeface="+mn-lt"/>
              </a:rPr>
              <a:t>. </a:t>
            </a:r>
          </a:p>
          <a:p>
            <a:pPr marL="0" lvl="1" algn="just">
              <a:buFont typeface="Arial" pitchFamily="34" charset="0"/>
              <a:buChar char="•"/>
            </a:pPr>
            <a:r>
              <a:rPr lang="en-US" dirty="0">
                <a:latin typeface="+mn-lt"/>
              </a:rPr>
              <a:t>The first field is a </a:t>
            </a:r>
            <a:r>
              <a:rPr lang="en-US" b="1" dirty="0">
                <a:solidFill>
                  <a:srgbClr val="0000FF"/>
                </a:solidFill>
                <a:latin typeface="+mn-lt"/>
              </a:rPr>
              <a:t>preamble</a:t>
            </a:r>
            <a:r>
              <a:rPr lang="en-US" dirty="0">
                <a:latin typeface="+mn-lt"/>
              </a:rPr>
              <a:t> which conditions the receiver for the transfer of information and tells it </a:t>
            </a:r>
            <a:r>
              <a:rPr lang="en-US" b="1" dirty="0">
                <a:latin typeface="+mn-lt"/>
              </a:rPr>
              <a:t>when the message begins</a:t>
            </a:r>
            <a:r>
              <a:rPr lang="en-US" dirty="0">
                <a:latin typeface="+mn-lt"/>
              </a:rPr>
              <a:t>.</a:t>
            </a:r>
          </a:p>
          <a:p>
            <a:pPr marL="0" lvl="1" algn="just">
              <a:buFont typeface="Arial" pitchFamily="34" charset="0"/>
              <a:buChar char="•"/>
            </a:pPr>
            <a:r>
              <a:rPr lang="en-US" dirty="0">
                <a:latin typeface="+mn-lt"/>
              </a:rPr>
              <a:t> The next field is an identifying </a:t>
            </a:r>
            <a:r>
              <a:rPr lang="en-US" b="1" dirty="0">
                <a:solidFill>
                  <a:srgbClr val="0000FF"/>
                </a:solidFill>
                <a:latin typeface="+mn-lt"/>
              </a:rPr>
              <a:t>address</a:t>
            </a:r>
            <a:r>
              <a:rPr lang="en-US" dirty="0">
                <a:latin typeface="+mn-lt"/>
              </a:rPr>
              <a:t>. This address is </a:t>
            </a:r>
            <a:r>
              <a:rPr lang="en-US" b="1" dirty="0">
                <a:latin typeface="+mn-lt"/>
              </a:rPr>
              <a:t>unique to the transmitter </a:t>
            </a:r>
            <a:r>
              <a:rPr lang="en-US" dirty="0">
                <a:latin typeface="+mn-lt"/>
              </a:rPr>
              <a:t>and its purpose is to notify receiver </a:t>
            </a:r>
            <a:r>
              <a:rPr lang="en-US" b="1" dirty="0">
                <a:latin typeface="+mn-lt"/>
              </a:rPr>
              <a:t>from where, or from what unit, the message is coming</a:t>
            </a:r>
            <a:r>
              <a:rPr lang="en-US" dirty="0">
                <a:latin typeface="+mn-lt"/>
              </a:rPr>
              <a:t>.</a:t>
            </a:r>
          </a:p>
          <a:p>
            <a:pPr marL="0" lvl="1" algn="just">
              <a:buFont typeface="Arial" pitchFamily="34" charset="0"/>
              <a:buChar char="•"/>
            </a:pPr>
            <a:r>
              <a:rPr lang="en-US" dirty="0">
                <a:latin typeface="+mn-lt"/>
              </a:rPr>
              <a:t> The </a:t>
            </a:r>
            <a:r>
              <a:rPr lang="en-US" b="1" dirty="0">
                <a:solidFill>
                  <a:srgbClr val="0000FF"/>
                </a:solidFill>
                <a:latin typeface="+mn-lt"/>
              </a:rPr>
              <a:t>data field </a:t>
            </a:r>
            <a:r>
              <a:rPr lang="en-US" dirty="0">
                <a:latin typeface="+mn-lt"/>
              </a:rPr>
              <a:t>follows, which may indicate what </a:t>
            </a:r>
            <a:r>
              <a:rPr lang="en-US" b="1" dirty="0">
                <a:latin typeface="+mn-lt"/>
              </a:rPr>
              <a:t>type of event is being signaled</a:t>
            </a:r>
            <a:r>
              <a:rPr lang="en-US" dirty="0">
                <a:latin typeface="+mn-lt"/>
              </a:rPr>
              <a:t>, followed, in some protocols, by a </a:t>
            </a:r>
            <a:r>
              <a:rPr lang="en-US" b="1" dirty="0">
                <a:solidFill>
                  <a:srgbClr val="0000FF"/>
                </a:solidFill>
                <a:latin typeface="+mn-lt"/>
              </a:rPr>
              <a:t>parity bit </a:t>
            </a:r>
            <a:r>
              <a:rPr lang="en-US" dirty="0">
                <a:latin typeface="+mn-lt"/>
              </a:rPr>
              <a:t>or bits to </a:t>
            </a:r>
            <a:r>
              <a:rPr lang="en-US" b="1" dirty="0">
                <a:latin typeface="+mn-lt"/>
              </a:rPr>
              <a:t>allow the receiver to determine whether the message was received correctly.</a:t>
            </a:r>
          </a:p>
        </p:txBody>
      </p:sp>
      <p:grpSp>
        <p:nvGrpSpPr>
          <p:cNvPr id="7" name="Group 6"/>
          <p:cNvGrpSpPr/>
          <p:nvPr/>
        </p:nvGrpSpPr>
        <p:grpSpPr>
          <a:xfrm>
            <a:off x="1143000" y="3505200"/>
            <a:ext cx="7086600" cy="2949302"/>
            <a:chOff x="1143000" y="3276600"/>
            <a:chExt cx="6548437" cy="3083712"/>
          </a:xfrm>
        </p:grpSpPr>
        <p:pic>
          <p:nvPicPr>
            <p:cNvPr id="2050" name="Picture 2"/>
            <p:cNvPicPr>
              <a:picLocks noChangeAspect="1" noChangeArrowheads="1"/>
            </p:cNvPicPr>
            <p:nvPr/>
          </p:nvPicPr>
          <p:blipFill>
            <a:blip r:embed="rId2"/>
            <a:srcRect t="13052" r="2492"/>
            <a:stretch>
              <a:fillRect/>
            </a:stretch>
          </p:blipFill>
          <p:spPr bwMode="auto">
            <a:xfrm>
              <a:off x="1143000" y="3276600"/>
              <a:ext cx="6548437" cy="3083712"/>
            </a:xfrm>
            <a:prstGeom prst="rect">
              <a:avLst/>
            </a:prstGeom>
            <a:noFill/>
            <a:ln w="9525">
              <a:noFill/>
              <a:miter lim="800000"/>
              <a:headEnd/>
              <a:tailEnd/>
            </a:ln>
            <a:effectLst/>
          </p:spPr>
        </p:pic>
        <p:sp>
          <p:nvSpPr>
            <p:cNvPr id="5" name="Rectangle 4"/>
            <p:cNvSpPr/>
            <p:nvPr/>
          </p:nvSpPr>
          <p:spPr>
            <a:xfrm>
              <a:off x="2340026" y="5109072"/>
              <a:ext cx="1784717" cy="443708"/>
            </a:xfrm>
            <a:prstGeom prst="rect">
              <a:avLst/>
            </a:prstGeom>
          </p:spPr>
          <p:txBody>
            <a:bodyPr wrap="none">
              <a:spAutoFit/>
            </a:bodyPr>
            <a:lstStyle/>
            <a:p>
              <a:r>
                <a:rPr lang="en-US" b="1" dirty="0">
                  <a:latin typeface="+mn-lt"/>
                </a:rPr>
                <a:t>Message frame</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81000" y="381000"/>
            <a:ext cx="8458200" cy="6555641"/>
          </a:xfrm>
          <a:prstGeom prst="rect">
            <a:avLst/>
          </a:prstGeom>
        </p:spPr>
        <p:txBody>
          <a:bodyPr wrap="square">
            <a:spAutoFit/>
          </a:bodyPr>
          <a:lstStyle/>
          <a:p>
            <a:pPr algn="just">
              <a:buFont typeface="Arial" pitchFamily="34" charset="0"/>
              <a:buChar char="•"/>
            </a:pPr>
            <a:r>
              <a:rPr lang="en-US" altLang="en-US" sz="1750" dirty="0">
                <a:latin typeface="+mn-lt"/>
              </a:rPr>
              <a:t>Code hopping is a </a:t>
            </a:r>
            <a:r>
              <a:rPr lang="en-US" altLang="en-US" sz="1750" b="1" dirty="0">
                <a:latin typeface="+mn-lt"/>
              </a:rPr>
              <a:t>security technique </a:t>
            </a:r>
            <a:r>
              <a:rPr lang="en-US" altLang="en-US" sz="1750" dirty="0">
                <a:latin typeface="+mn-lt"/>
              </a:rPr>
              <a:t>commonly used in wireless communication systems to </a:t>
            </a:r>
            <a:r>
              <a:rPr lang="en-US" altLang="en-US" sz="1750" b="1" dirty="0">
                <a:latin typeface="+mn-lt"/>
              </a:rPr>
              <a:t>prevent unauthorized access and eavesdropping</a:t>
            </a:r>
            <a:r>
              <a:rPr lang="en-US" altLang="en-US" sz="1750" dirty="0">
                <a:latin typeface="+mn-lt"/>
              </a:rPr>
              <a:t>. </a:t>
            </a:r>
          </a:p>
          <a:p>
            <a:pPr algn="just">
              <a:buFont typeface="Arial" pitchFamily="34" charset="0"/>
              <a:buChar char="•"/>
            </a:pPr>
            <a:r>
              <a:rPr lang="en-US" altLang="en-US" sz="1750" b="1" dirty="0">
                <a:solidFill>
                  <a:srgbClr val="960000"/>
                </a:solidFill>
                <a:latin typeface="+mn-lt"/>
              </a:rPr>
              <a:t>Code-hopping means that code contained in a transmitted message changes or 'hops' with every new transmission.</a:t>
            </a:r>
          </a:p>
          <a:p>
            <a:pPr algn="just">
              <a:buFont typeface="Arial" pitchFamily="34" charset="0"/>
              <a:buChar char="•"/>
            </a:pPr>
            <a:r>
              <a:rPr lang="en-US" altLang="en-US" sz="1750" dirty="0">
                <a:latin typeface="+mn-lt"/>
              </a:rPr>
              <a:t>This method is variously called </a:t>
            </a:r>
            <a:r>
              <a:rPr lang="en-US" altLang="en-US" sz="1750" b="1" dirty="0">
                <a:solidFill>
                  <a:srgbClr val="960000"/>
                </a:solidFill>
                <a:latin typeface="+mn-lt"/>
              </a:rPr>
              <a:t>code rotation, code hopping, or rolling code addressing</a:t>
            </a:r>
            <a:r>
              <a:rPr lang="en-US" altLang="en-US" sz="1750" dirty="0">
                <a:solidFill>
                  <a:srgbClr val="960000"/>
                </a:solidFill>
                <a:latin typeface="+mn-lt"/>
              </a:rPr>
              <a:t>.</a:t>
            </a:r>
          </a:p>
          <a:p>
            <a:pPr algn="just">
              <a:buFont typeface="Arial" pitchFamily="34" charset="0"/>
              <a:buChar char="•"/>
            </a:pPr>
            <a:r>
              <a:rPr lang="en-US" altLang="en-US" sz="1750" b="1" dirty="0">
                <a:solidFill>
                  <a:srgbClr val="0000FF"/>
                </a:solidFill>
                <a:latin typeface="+mn-lt"/>
              </a:rPr>
              <a:t>Frequency Hopping</a:t>
            </a:r>
            <a:r>
              <a:rPr lang="en-US" altLang="en-US" sz="1750" dirty="0">
                <a:solidFill>
                  <a:srgbClr val="0000FF"/>
                </a:solidFill>
                <a:latin typeface="+mn-lt"/>
              </a:rPr>
              <a:t>: </a:t>
            </a:r>
          </a:p>
          <a:p>
            <a:pPr algn="just">
              <a:buFont typeface="Arial" pitchFamily="34" charset="0"/>
              <a:buChar char="•"/>
            </a:pPr>
            <a:r>
              <a:rPr lang="en-US" altLang="en-US" sz="1750" dirty="0">
                <a:latin typeface="+mn-lt"/>
              </a:rPr>
              <a:t>In a code hopping system, both the transmitter and receiver </a:t>
            </a:r>
            <a:r>
              <a:rPr lang="en-US" altLang="en-US" sz="1750" b="1" dirty="0">
                <a:latin typeface="+mn-lt"/>
              </a:rPr>
              <a:t>change their operating frequency (channel) multiple times </a:t>
            </a:r>
            <a:r>
              <a:rPr lang="en-US" altLang="en-US" sz="1750" dirty="0">
                <a:latin typeface="+mn-lt"/>
              </a:rPr>
              <a:t>during communication. This hopping between frequencies happens according to a </a:t>
            </a:r>
            <a:r>
              <a:rPr lang="en-US" altLang="en-US" sz="1750" b="1" dirty="0">
                <a:solidFill>
                  <a:srgbClr val="960000"/>
                </a:solidFill>
                <a:latin typeface="+mn-lt"/>
              </a:rPr>
              <a:t>predetermined hopping sequence known only to the legitimate devices.</a:t>
            </a:r>
          </a:p>
          <a:p>
            <a:pPr algn="just">
              <a:buFont typeface="Arial" pitchFamily="34" charset="0"/>
              <a:buChar char="•"/>
            </a:pPr>
            <a:r>
              <a:rPr lang="en-US" altLang="en-US" sz="1750" b="1" dirty="0">
                <a:solidFill>
                  <a:srgbClr val="0000FF"/>
                </a:solidFill>
                <a:latin typeface="+mn-lt"/>
              </a:rPr>
              <a:t>Pseudorandom Sequence</a:t>
            </a:r>
            <a:r>
              <a:rPr lang="en-US" altLang="en-US" sz="1750" dirty="0">
                <a:solidFill>
                  <a:srgbClr val="0000FF"/>
                </a:solidFill>
                <a:latin typeface="+mn-lt"/>
              </a:rPr>
              <a:t>: </a:t>
            </a:r>
          </a:p>
          <a:p>
            <a:pPr algn="just">
              <a:buFont typeface="Arial" pitchFamily="34" charset="0"/>
              <a:buChar char="•"/>
            </a:pPr>
            <a:r>
              <a:rPr lang="en-US" altLang="en-US" sz="1750" dirty="0">
                <a:latin typeface="+mn-lt"/>
              </a:rPr>
              <a:t>The hopping sequence appears </a:t>
            </a:r>
            <a:r>
              <a:rPr lang="en-US" altLang="en-US" sz="1750" b="1" dirty="0">
                <a:solidFill>
                  <a:srgbClr val="960000"/>
                </a:solidFill>
                <a:latin typeface="+mn-lt"/>
              </a:rPr>
              <a:t>random </a:t>
            </a:r>
            <a:r>
              <a:rPr lang="en-US" altLang="en-US" sz="1750" dirty="0">
                <a:latin typeface="+mn-lt"/>
              </a:rPr>
              <a:t>but is actually generated using a </a:t>
            </a:r>
            <a:r>
              <a:rPr lang="en-US" altLang="en-US" sz="1750" b="1" dirty="0">
                <a:latin typeface="+mn-lt"/>
              </a:rPr>
              <a:t>pseudorandom algorithm</a:t>
            </a:r>
            <a:r>
              <a:rPr lang="en-US" altLang="en-US" sz="1750" dirty="0">
                <a:latin typeface="+mn-lt"/>
              </a:rPr>
              <a:t>. This ensures that unauthorized parties cannot easily predict the sequence and intercept the communication.</a:t>
            </a:r>
          </a:p>
          <a:p>
            <a:pPr algn="just">
              <a:buFont typeface="Arial" pitchFamily="34" charset="0"/>
              <a:buChar char="•"/>
            </a:pPr>
            <a:r>
              <a:rPr lang="en-US" altLang="en-US" sz="1750" b="1" dirty="0">
                <a:solidFill>
                  <a:srgbClr val="0000FF"/>
                </a:solidFill>
                <a:latin typeface="+mn-lt"/>
              </a:rPr>
              <a:t>Enhanced Security</a:t>
            </a:r>
            <a:r>
              <a:rPr lang="en-US" altLang="en-US" sz="1750" dirty="0">
                <a:solidFill>
                  <a:srgbClr val="0000FF"/>
                </a:solidFill>
                <a:latin typeface="+mn-lt"/>
              </a:rPr>
              <a:t>: </a:t>
            </a:r>
            <a:r>
              <a:rPr lang="en-US" altLang="en-US" sz="1750" dirty="0">
                <a:latin typeface="+mn-lt"/>
              </a:rPr>
              <a:t>By </a:t>
            </a:r>
            <a:r>
              <a:rPr lang="en-US" altLang="en-US" sz="1750" b="1" dirty="0">
                <a:latin typeface="+mn-lt"/>
              </a:rPr>
              <a:t>rapidly changing frequencies</a:t>
            </a:r>
            <a:r>
              <a:rPr lang="en-US" altLang="en-US" sz="1750" dirty="0">
                <a:latin typeface="+mn-lt"/>
              </a:rPr>
              <a:t>, the communication becomes </a:t>
            </a:r>
            <a:r>
              <a:rPr lang="en-US" altLang="en-US" sz="1750" b="1" dirty="0">
                <a:latin typeface="+mn-lt"/>
              </a:rPr>
              <a:t>more resilient against interference, jamming, and eavesdropping attempts</a:t>
            </a:r>
            <a:r>
              <a:rPr lang="en-US" altLang="en-US" sz="1750" dirty="0">
                <a:latin typeface="+mn-lt"/>
              </a:rPr>
              <a:t>. </a:t>
            </a:r>
          </a:p>
          <a:p>
            <a:pPr algn="just">
              <a:buFont typeface="Arial" pitchFamily="34" charset="0"/>
              <a:buChar char="•"/>
            </a:pPr>
            <a:r>
              <a:rPr lang="en-US" altLang="en-US" sz="1750" b="1" dirty="0">
                <a:solidFill>
                  <a:srgbClr val="0000FF"/>
                </a:solidFill>
                <a:latin typeface="+mn-lt"/>
              </a:rPr>
              <a:t>Synchronization</a:t>
            </a:r>
            <a:r>
              <a:rPr lang="en-US" altLang="en-US" sz="1750" dirty="0">
                <a:solidFill>
                  <a:srgbClr val="0000FF"/>
                </a:solidFill>
                <a:latin typeface="+mn-lt"/>
              </a:rPr>
              <a:t>: </a:t>
            </a:r>
            <a:r>
              <a:rPr lang="en-US" altLang="en-US" sz="1750" dirty="0">
                <a:latin typeface="+mn-lt"/>
              </a:rPr>
              <a:t>Both the transmitter and receiver must stay </a:t>
            </a:r>
            <a:r>
              <a:rPr lang="en-US" altLang="en-US" sz="1750" b="1" dirty="0">
                <a:latin typeface="+mn-lt"/>
              </a:rPr>
              <a:t>synchronized to the hopping sequence</a:t>
            </a:r>
            <a:r>
              <a:rPr lang="en-US" altLang="en-US" sz="1750" dirty="0">
                <a:latin typeface="+mn-lt"/>
              </a:rPr>
              <a:t>. If they </a:t>
            </a:r>
            <a:r>
              <a:rPr lang="en-US" altLang="en-US" sz="1750" b="1" dirty="0">
                <a:solidFill>
                  <a:srgbClr val="FF0000"/>
                </a:solidFill>
                <a:latin typeface="+mn-lt"/>
              </a:rPr>
              <a:t>fall out of sync, communication might be disrupted</a:t>
            </a:r>
            <a:r>
              <a:rPr lang="en-US" altLang="en-US" sz="1750" dirty="0">
                <a:latin typeface="+mn-lt"/>
              </a:rPr>
              <a:t>. Proper synchronization mechanisms are critical to the effectiveness of the technique.</a:t>
            </a:r>
          </a:p>
          <a:p>
            <a:pPr algn="just"/>
            <a:r>
              <a:rPr lang="en-US" altLang="en-US" sz="1750" b="1" u="sng" dirty="0">
                <a:solidFill>
                  <a:srgbClr val="960000"/>
                </a:solidFill>
                <a:latin typeface="+mn-lt"/>
              </a:rPr>
              <a:t>Applications</a:t>
            </a:r>
            <a:r>
              <a:rPr lang="en-US" altLang="en-US" sz="1750" u="sng" dirty="0">
                <a:solidFill>
                  <a:srgbClr val="960000"/>
                </a:solidFill>
                <a:latin typeface="+mn-lt"/>
              </a:rPr>
              <a:t>: </a:t>
            </a:r>
          </a:p>
          <a:p>
            <a:pPr algn="just">
              <a:buFont typeface="Wingdings" pitchFamily="2" charset="2"/>
              <a:buChar char="ü"/>
            </a:pPr>
            <a:r>
              <a:rPr lang="en-US" altLang="en-US" sz="1750" b="1" dirty="0">
                <a:latin typeface="+mn-lt"/>
              </a:rPr>
              <a:t>remote keyless entry systems for cars, </a:t>
            </a:r>
          </a:p>
          <a:p>
            <a:pPr algn="just">
              <a:buFont typeface="Wingdings" pitchFamily="2" charset="2"/>
              <a:buChar char="ü"/>
            </a:pPr>
            <a:r>
              <a:rPr lang="en-US" altLang="en-US" sz="1750" b="1" dirty="0">
                <a:latin typeface="+mn-lt"/>
              </a:rPr>
              <a:t>garage door openers, </a:t>
            </a:r>
          </a:p>
          <a:p>
            <a:pPr algn="just">
              <a:buFont typeface="Wingdings" pitchFamily="2" charset="2"/>
              <a:buChar char="ü"/>
            </a:pPr>
            <a:r>
              <a:rPr lang="en-US" altLang="en-US" sz="1750" b="1" dirty="0">
                <a:latin typeface="+mn-lt"/>
              </a:rPr>
              <a:t>wireless alarm systems, and </a:t>
            </a:r>
          </a:p>
          <a:p>
            <a:pPr algn="just">
              <a:buFont typeface="Wingdings" pitchFamily="2" charset="2"/>
              <a:buChar char="ü"/>
            </a:pPr>
            <a:r>
              <a:rPr lang="en-US" altLang="en-US" sz="1750" b="1" dirty="0">
                <a:latin typeface="+mn-lt"/>
              </a:rPr>
              <a:t>secure wireless communication protocols. </a:t>
            </a:r>
          </a:p>
        </p:txBody>
      </p:sp>
      <p:sp>
        <p:nvSpPr>
          <p:cNvPr id="3" name="Rectangle 2"/>
          <p:cNvSpPr/>
          <p:nvPr/>
        </p:nvSpPr>
        <p:spPr>
          <a:xfrm>
            <a:off x="381000" y="0"/>
            <a:ext cx="8763000" cy="400110"/>
          </a:xfrm>
          <a:prstGeom prst="rect">
            <a:avLst/>
          </a:prstGeom>
          <a:solidFill>
            <a:srgbClr val="FFCCCC"/>
          </a:solidFill>
        </p:spPr>
        <p:txBody>
          <a:bodyPr wrap="square">
            <a:spAutoFit/>
          </a:bodyPr>
          <a:lstStyle/>
          <a:p>
            <a:r>
              <a:rPr lang="en-US" altLang="en-US" sz="2000" b="1" dirty="0">
                <a:solidFill>
                  <a:srgbClr val="0033CC"/>
                </a:solidFill>
              </a:rPr>
              <a:t>Code Hopping</a:t>
            </a:r>
            <a:endParaRPr lang="en-US" sz="2000" b="1" dirty="0">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28600" y="152400"/>
            <a:ext cx="8763000" cy="400110"/>
          </a:xfrm>
          <a:prstGeom prst="rect">
            <a:avLst/>
          </a:prstGeom>
          <a:solidFill>
            <a:srgbClr val="FFCCCC"/>
          </a:solidFill>
        </p:spPr>
        <p:txBody>
          <a:bodyPr wrap="square">
            <a:spAutoFit/>
          </a:bodyPr>
          <a:lstStyle/>
          <a:p>
            <a:r>
              <a:rPr lang="en-US" sz="2000" b="1" dirty="0">
                <a:latin typeface="+mj-lt"/>
              </a:rPr>
              <a:t>Baseband coding</a:t>
            </a:r>
          </a:p>
        </p:txBody>
      </p:sp>
      <p:sp>
        <p:nvSpPr>
          <p:cNvPr id="3" name="Rectangle 2"/>
          <p:cNvSpPr/>
          <p:nvPr/>
        </p:nvSpPr>
        <p:spPr>
          <a:xfrm>
            <a:off x="381000" y="457200"/>
            <a:ext cx="8610600" cy="6894195"/>
          </a:xfrm>
          <a:prstGeom prst="rect">
            <a:avLst/>
          </a:prstGeom>
        </p:spPr>
        <p:txBody>
          <a:bodyPr wrap="square">
            <a:spAutoFit/>
          </a:bodyPr>
          <a:lstStyle/>
          <a:p>
            <a:pPr>
              <a:spcBef>
                <a:spcPts val="600"/>
              </a:spcBef>
              <a:spcAft>
                <a:spcPts val="600"/>
              </a:spcAft>
              <a:buFont typeface="Arial" pitchFamily="34" charset="0"/>
              <a:buChar char="•"/>
            </a:pPr>
            <a:r>
              <a:rPr lang="en-US" dirty="0">
                <a:latin typeface="+mn-lt"/>
              </a:rPr>
              <a:t>The </a:t>
            </a:r>
            <a:r>
              <a:rPr lang="en-US" b="1" dirty="0">
                <a:latin typeface="+mn-lt"/>
              </a:rPr>
              <a:t>form of the information signal that is modulated onto the RF carrier </a:t>
            </a:r>
            <a:r>
              <a:rPr lang="en-US" dirty="0">
                <a:latin typeface="+mn-lt"/>
              </a:rPr>
              <a:t>we call here baseband coding.</a:t>
            </a:r>
          </a:p>
          <a:p>
            <a:pPr>
              <a:spcBef>
                <a:spcPts val="600"/>
              </a:spcBef>
              <a:spcAft>
                <a:spcPts val="600"/>
              </a:spcAft>
            </a:pPr>
            <a:r>
              <a:rPr lang="en-US" b="1" u="sng" dirty="0">
                <a:solidFill>
                  <a:srgbClr val="C00000"/>
                </a:solidFill>
                <a:latin typeface="+mn-lt"/>
              </a:rPr>
              <a:t>Digital systems</a:t>
            </a:r>
          </a:p>
          <a:p>
            <a:pPr>
              <a:spcBef>
                <a:spcPts val="600"/>
              </a:spcBef>
              <a:spcAft>
                <a:spcPts val="600"/>
              </a:spcAft>
              <a:buFont typeface="Arial" pitchFamily="34" charset="0"/>
              <a:buChar char="•"/>
            </a:pPr>
            <a:r>
              <a:rPr lang="en-US" dirty="0">
                <a:latin typeface="+mn-lt"/>
              </a:rPr>
              <a:t>Once we have a message frame, composed as we have shown by address and data fields, </a:t>
            </a:r>
            <a:r>
              <a:rPr lang="en-US" dirty="0">
                <a:solidFill>
                  <a:srgbClr val="B911A5"/>
                </a:solidFill>
                <a:latin typeface="+mn-lt"/>
              </a:rPr>
              <a:t>the </a:t>
            </a:r>
            <a:r>
              <a:rPr lang="en-US" b="1" dirty="0">
                <a:solidFill>
                  <a:srgbClr val="B911A5"/>
                </a:solidFill>
                <a:latin typeface="+mn-lt"/>
              </a:rPr>
              <a:t>information must be formed into signal levels </a:t>
            </a:r>
            <a:r>
              <a:rPr lang="en-US" dirty="0">
                <a:latin typeface="+mn-lt"/>
              </a:rPr>
              <a:t>that can be effectively transmitted, received, and decoded.</a:t>
            </a:r>
          </a:p>
          <a:p>
            <a:pPr>
              <a:spcBef>
                <a:spcPts val="600"/>
              </a:spcBef>
              <a:spcAft>
                <a:spcPts val="600"/>
              </a:spcAft>
              <a:buFont typeface="Arial" pitchFamily="34" charset="0"/>
              <a:buChar char="•"/>
            </a:pPr>
            <a:r>
              <a:rPr lang="en-US" dirty="0">
                <a:solidFill>
                  <a:srgbClr val="0000FF"/>
                </a:solidFill>
                <a:latin typeface="+mn-lt"/>
              </a:rPr>
              <a:t>This coding consists </a:t>
            </a:r>
            <a:r>
              <a:rPr lang="en-US" b="1" dirty="0">
                <a:solidFill>
                  <a:srgbClr val="0000FF"/>
                </a:solidFill>
                <a:latin typeface="+mn-lt"/>
              </a:rPr>
              <a:t>essentially of the way that zeros and ones are represented in the signal sent to the modulator of the transmitter</a:t>
            </a:r>
            <a:r>
              <a:rPr lang="en-US" dirty="0">
                <a:solidFill>
                  <a:srgbClr val="0000FF"/>
                </a:solidFill>
                <a:latin typeface="+mn-lt"/>
              </a:rPr>
              <a:t>.</a:t>
            </a:r>
          </a:p>
          <a:p>
            <a:pPr>
              <a:spcBef>
                <a:spcPts val="600"/>
              </a:spcBef>
              <a:spcAft>
                <a:spcPts val="600"/>
              </a:spcAft>
              <a:buFont typeface="Arial" pitchFamily="34" charset="0"/>
              <a:buChar char="•"/>
            </a:pPr>
            <a:r>
              <a:rPr lang="en-US" b="1" dirty="0">
                <a:latin typeface="+mn-lt"/>
              </a:rPr>
              <a:t>These are the </a:t>
            </a:r>
            <a:r>
              <a:rPr lang="en-US" b="1" dirty="0">
                <a:solidFill>
                  <a:srgbClr val="0000FF"/>
                </a:solidFill>
                <a:latin typeface="+mn-lt"/>
              </a:rPr>
              <a:t>dominant criteria for choosing or judging a baseband code</a:t>
            </a:r>
            <a:r>
              <a:rPr lang="en-US" b="1" dirty="0">
                <a:latin typeface="+mn-lt"/>
              </a:rPr>
              <a:t>:</a:t>
            </a:r>
          </a:p>
          <a:p>
            <a:pPr marL="1257300" lvl="2" indent="-342900">
              <a:spcBef>
                <a:spcPts val="600"/>
              </a:spcBef>
              <a:spcAft>
                <a:spcPts val="600"/>
              </a:spcAft>
              <a:buAutoNum type="alphaLcParenBoth"/>
            </a:pPr>
            <a:r>
              <a:rPr lang="en-US" b="1" dirty="0">
                <a:solidFill>
                  <a:srgbClr val="960000"/>
                </a:solidFill>
                <a:latin typeface="+mn-lt"/>
              </a:rPr>
              <a:t>Timing. </a:t>
            </a:r>
          </a:p>
          <a:p>
            <a:pPr marL="914400" lvl="3">
              <a:spcBef>
                <a:spcPts val="600"/>
              </a:spcBef>
              <a:spcAft>
                <a:spcPts val="600"/>
              </a:spcAft>
              <a:buFont typeface="Arial" pitchFamily="34" charset="0"/>
              <a:buChar char="•"/>
            </a:pPr>
            <a:r>
              <a:rPr lang="en-US" dirty="0">
                <a:latin typeface="+mn-lt"/>
              </a:rPr>
              <a:t>The receiver must be able to take a data stream polluted by noise and </a:t>
            </a:r>
            <a:r>
              <a:rPr lang="en-US" b="1" dirty="0">
                <a:latin typeface="+mn-lt"/>
              </a:rPr>
              <a:t>recognize transitions between each bit. </a:t>
            </a:r>
          </a:p>
          <a:p>
            <a:pPr marL="914400" lvl="3">
              <a:spcBef>
                <a:spcPts val="600"/>
              </a:spcBef>
              <a:spcAft>
                <a:spcPts val="600"/>
              </a:spcAft>
              <a:buFont typeface="Arial" pitchFamily="34" charset="0"/>
              <a:buChar char="•"/>
            </a:pPr>
            <a:r>
              <a:rPr lang="en-US" dirty="0">
                <a:latin typeface="+mn-lt"/>
              </a:rPr>
              <a:t>The </a:t>
            </a:r>
            <a:r>
              <a:rPr lang="en-US" b="1" dirty="0">
                <a:latin typeface="+mn-lt"/>
              </a:rPr>
              <a:t>bit transitions </a:t>
            </a:r>
            <a:r>
              <a:rPr lang="en-US" dirty="0">
                <a:latin typeface="+mn-lt"/>
              </a:rPr>
              <a:t>must be </a:t>
            </a:r>
            <a:r>
              <a:rPr lang="en-US" b="1" dirty="0">
                <a:latin typeface="+mn-lt"/>
              </a:rPr>
              <a:t>independent of the message</a:t>
            </a:r>
            <a:r>
              <a:rPr lang="en-US" dirty="0">
                <a:latin typeface="+mn-lt"/>
              </a:rPr>
              <a:t> content—that is, they </a:t>
            </a:r>
            <a:r>
              <a:rPr lang="en-US" b="1" dirty="0">
                <a:latin typeface="+mn-lt"/>
              </a:rPr>
              <a:t>must be identifiable </a:t>
            </a:r>
            <a:r>
              <a:rPr lang="en-US" b="1" dirty="0">
                <a:solidFill>
                  <a:srgbClr val="FF0000"/>
                </a:solidFill>
                <a:latin typeface="+mn-lt"/>
              </a:rPr>
              <a:t>even for long strings of zeros or ones</a:t>
            </a:r>
            <a:r>
              <a:rPr lang="en-US" b="1" dirty="0">
                <a:latin typeface="+mn-lt"/>
              </a:rPr>
              <a:t>.</a:t>
            </a:r>
          </a:p>
          <a:p>
            <a:pPr marL="914400" lvl="3">
              <a:spcBef>
                <a:spcPts val="600"/>
              </a:spcBef>
              <a:spcAft>
                <a:spcPts val="600"/>
              </a:spcAft>
            </a:pPr>
            <a:r>
              <a:rPr lang="en-US" b="1" dirty="0">
                <a:latin typeface="+mn-lt"/>
              </a:rPr>
              <a:t>(b</a:t>
            </a:r>
            <a:r>
              <a:rPr lang="en-US" b="1" dirty="0">
                <a:solidFill>
                  <a:srgbClr val="960000"/>
                </a:solidFill>
                <a:latin typeface="+mn-lt"/>
              </a:rPr>
              <a:t>) DC content. </a:t>
            </a:r>
          </a:p>
          <a:p>
            <a:pPr marL="917575" lvl="3">
              <a:spcBef>
                <a:spcPts val="600"/>
              </a:spcBef>
              <a:spcAft>
                <a:spcPts val="600"/>
              </a:spcAft>
              <a:buFont typeface="Arial" pitchFamily="34" charset="0"/>
              <a:buChar char="•"/>
            </a:pPr>
            <a:r>
              <a:rPr lang="en-US" dirty="0">
                <a:latin typeface="+mn-lt"/>
              </a:rPr>
              <a:t>It is desirable that </a:t>
            </a:r>
            <a:r>
              <a:rPr lang="en-US" b="1" dirty="0">
                <a:latin typeface="+mn-lt"/>
              </a:rPr>
              <a:t>the average level of the message—that is, its DC level—remains constant throughout the message frame</a:t>
            </a:r>
            <a:r>
              <a:rPr lang="en-US" dirty="0">
                <a:latin typeface="+mn-lt"/>
              </a:rPr>
              <a:t>, regardless of the content of the message.</a:t>
            </a:r>
          </a:p>
          <a:p>
            <a:pPr lvl="1">
              <a:spcBef>
                <a:spcPts val="600"/>
              </a:spcBef>
              <a:spcAft>
                <a:spcPts val="600"/>
              </a:spcAft>
            </a:pPr>
            <a:endParaRPr lang="en-US" dirty="0">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9332"/>
          </a:xfrm>
          <a:prstGeom prst="rect">
            <a:avLst/>
          </a:prstGeom>
          <a:solidFill>
            <a:srgbClr val="FFCCCC"/>
          </a:solidFill>
        </p:spPr>
        <p:txBody>
          <a:bodyPr wrap="square">
            <a:spAutoFit/>
          </a:bodyPr>
          <a:lstStyle/>
          <a:p>
            <a:r>
              <a:rPr lang="en-US" b="1" dirty="0">
                <a:latin typeface="+mj-lt"/>
              </a:rPr>
              <a:t>Baseband coding</a:t>
            </a:r>
          </a:p>
        </p:txBody>
      </p:sp>
      <p:sp>
        <p:nvSpPr>
          <p:cNvPr id="3" name="Rectangle 2"/>
          <p:cNvSpPr/>
          <p:nvPr/>
        </p:nvSpPr>
        <p:spPr>
          <a:xfrm>
            <a:off x="457200" y="381000"/>
            <a:ext cx="8686800" cy="6617196"/>
          </a:xfrm>
          <a:prstGeom prst="rect">
            <a:avLst/>
          </a:prstGeom>
        </p:spPr>
        <p:txBody>
          <a:bodyPr wrap="square">
            <a:spAutoFit/>
          </a:bodyPr>
          <a:lstStyle/>
          <a:p>
            <a:pPr lvl="1">
              <a:spcBef>
                <a:spcPts val="600"/>
              </a:spcBef>
              <a:spcAft>
                <a:spcPts val="600"/>
              </a:spcAft>
            </a:pPr>
            <a:r>
              <a:rPr lang="en-US" b="1" dirty="0">
                <a:solidFill>
                  <a:srgbClr val="960000"/>
                </a:solidFill>
                <a:latin typeface="+mn-lt"/>
              </a:rPr>
              <a:t>(c) Power spectrum. </a:t>
            </a:r>
          </a:p>
          <a:p>
            <a:pPr lvl="2">
              <a:spcBef>
                <a:spcPts val="600"/>
              </a:spcBef>
              <a:spcAft>
                <a:spcPts val="600"/>
              </a:spcAft>
              <a:buFont typeface="Arial" pitchFamily="34" charset="0"/>
              <a:buChar char="•"/>
            </a:pPr>
            <a:r>
              <a:rPr lang="en-US" dirty="0">
                <a:latin typeface="+mn-lt"/>
              </a:rPr>
              <a:t>Baseband coding systems have </a:t>
            </a:r>
            <a:r>
              <a:rPr lang="en-US" b="1" dirty="0">
                <a:latin typeface="+mn-lt"/>
              </a:rPr>
              <a:t>different frequency responses.</a:t>
            </a:r>
          </a:p>
          <a:p>
            <a:pPr lvl="2">
              <a:spcBef>
                <a:spcPts val="600"/>
              </a:spcBef>
              <a:spcAft>
                <a:spcPts val="600"/>
              </a:spcAft>
              <a:buFont typeface="Arial" pitchFamily="34" charset="0"/>
              <a:buChar char="•"/>
            </a:pPr>
            <a:r>
              <a:rPr lang="en-US" dirty="0">
                <a:latin typeface="+mn-lt"/>
              </a:rPr>
              <a:t>A system with a </a:t>
            </a:r>
            <a:r>
              <a:rPr lang="en-US" b="1" dirty="0">
                <a:latin typeface="+mn-lt"/>
              </a:rPr>
              <a:t>narrow frequency response </a:t>
            </a:r>
            <a:r>
              <a:rPr lang="en-US" b="1" dirty="0">
                <a:solidFill>
                  <a:srgbClr val="0000FF"/>
                </a:solidFill>
                <a:latin typeface="+mn-lt"/>
              </a:rPr>
              <a:t>can be filtered more effectively </a:t>
            </a:r>
            <a:r>
              <a:rPr lang="en-US" dirty="0">
                <a:latin typeface="+mn-lt"/>
              </a:rPr>
              <a:t>to reduce noise before detection.</a:t>
            </a:r>
          </a:p>
          <a:p>
            <a:pPr lvl="1">
              <a:spcBef>
                <a:spcPts val="600"/>
              </a:spcBef>
              <a:spcAft>
                <a:spcPts val="600"/>
              </a:spcAft>
            </a:pPr>
            <a:r>
              <a:rPr lang="en-US" b="1" dirty="0">
                <a:solidFill>
                  <a:srgbClr val="960000"/>
                </a:solidFill>
                <a:latin typeface="+mn-lt"/>
              </a:rPr>
              <a:t>(d) Inherent error detection. </a:t>
            </a:r>
          </a:p>
          <a:p>
            <a:pPr lvl="2">
              <a:spcBef>
                <a:spcPts val="600"/>
              </a:spcBef>
              <a:spcAft>
                <a:spcPts val="600"/>
              </a:spcAft>
              <a:buFont typeface="Arial" pitchFamily="34" charset="0"/>
              <a:buChar char="•"/>
            </a:pPr>
            <a:r>
              <a:rPr lang="en-US" dirty="0">
                <a:latin typeface="+mn-lt"/>
              </a:rPr>
              <a:t>Codes that allow the receiver to </a:t>
            </a:r>
            <a:r>
              <a:rPr lang="en-US" b="1" dirty="0">
                <a:latin typeface="+mn-lt"/>
              </a:rPr>
              <a:t>recognize an error on a bit-by-bit basis have a </a:t>
            </a:r>
            <a:r>
              <a:rPr lang="en-US" b="1" dirty="0">
                <a:solidFill>
                  <a:srgbClr val="0000FF"/>
                </a:solidFill>
                <a:latin typeface="+mn-lt"/>
              </a:rPr>
              <a:t>lower possibility of reporting a false alarm</a:t>
            </a:r>
            <a:r>
              <a:rPr lang="en-US" dirty="0">
                <a:solidFill>
                  <a:srgbClr val="0000FF"/>
                </a:solidFill>
                <a:latin typeface="+mn-lt"/>
              </a:rPr>
              <a:t> </a:t>
            </a:r>
            <a:r>
              <a:rPr lang="en-US" dirty="0">
                <a:latin typeface="+mn-lt"/>
              </a:rPr>
              <a:t>when error detecting bits are not used.</a:t>
            </a:r>
          </a:p>
          <a:p>
            <a:pPr lvl="1">
              <a:spcBef>
                <a:spcPts val="600"/>
              </a:spcBef>
              <a:spcAft>
                <a:spcPts val="600"/>
              </a:spcAft>
            </a:pPr>
            <a:r>
              <a:rPr lang="en-US" b="1" dirty="0">
                <a:solidFill>
                  <a:srgbClr val="960000"/>
                </a:solidFill>
                <a:latin typeface="+mn-lt"/>
              </a:rPr>
              <a:t>(e) Probability of error. </a:t>
            </a:r>
          </a:p>
          <a:p>
            <a:pPr lvl="2">
              <a:spcBef>
                <a:spcPts val="600"/>
              </a:spcBef>
              <a:spcAft>
                <a:spcPts val="600"/>
              </a:spcAft>
              <a:buFont typeface="Arial" pitchFamily="34" charset="0"/>
              <a:buChar char="•"/>
            </a:pPr>
            <a:r>
              <a:rPr lang="en-US" dirty="0">
                <a:latin typeface="+mn-lt"/>
              </a:rPr>
              <a:t>Codes differ in </a:t>
            </a:r>
            <a:r>
              <a:rPr lang="en-US" b="1" dirty="0">
                <a:latin typeface="+mn-lt"/>
              </a:rPr>
              <a:t>their ability to properly decode a signal</a:t>
            </a:r>
            <a:r>
              <a:rPr lang="en-US" dirty="0">
                <a:latin typeface="+mn-lt"/>
              </a:rPr>
              <a:t>, given a fixed transmitter power. </a:t>
            </a:r>
          </a:p>
          <a:p>
            <a:pPr lvl="2">
              <a:spcBef>
                <a:spcPts val="600"/>
              </a:spcBef>
              <a:spcAft>
                <a:spcPts val="600"/>
              </a:spcAft>
              <a:buFont typeface="Arial" pitchFamily="34" charset="0"/>
              <a:buChar char="•"/>
            </a:pPr>
            <a:r>
              <a:rPr lang="en-US" dirty="0">
                <a:latin typeface="+mn-lt"/>
              </a:rPr>
              <a:t>This quality can also be stated as having a </a:t>
            </a:r>
            <a:r>
              <a:rPr lang="en-US" b="1" dirty="0">
                <a:latin typeface="+mn-lt"/>
              </a:rPr>
              <a:t>lower probability of error for a given signal-to-noise ratio.</a:t>
            </a:r>
          </a:p>
          <a:p>
            <a:pPr lvl="1">
              <a:spcBef>
                <a:spcPts val="600"/>
              </a:spcBef>
              <a:spcAft>
                <a:spcPts val="600"/>
              </a:spcAft>
            </a:pPr>
            <a:r>
              <a:rPr lang="en-US" b="1" dirty="0">
                <a:solidFill>
                  <a:srgbClr val="960000"/>
                </a:solidFill>
                <a:latin typeface="+mn-lt"/>
              </a:rPr>
              <a:t>(f) Polarity independence. </a:t>
            </a:r>
          </a:p>
          <a:p>
            <a:pPr lvl="2">
              <a:spcBef>
                <a:spcPts val="600"/>
              </a:spcBef>
              <a:spcAft>
                <a:spcPts val="600"/>
              </a:spcAft>
              <a:buFont typeface="Arial" pitchFamily="34" charset="0"/>
              <a:buChar char="•"/>
            </a:pPr>
            <a:r>
              <a:rPr lang="en-US" dirty="0">
                <a:latin typeface="+mn-lt"/>
              </a:rPr>
              <a:t>There is sometimes an advantage in using a </a:t>
            </a:r>
            <a:r>
              <a:rPr lang="en-US" b="1" dirty="0">
                <a:latin typeface="+mn-lt"/>
              </a:rPr>
              <a:t>code that retains its characteristics and decoding capabilities when inverted. </a:t>
            </a:r>
          </a:p>
          <a:p>
            <a:pPr lvl="2">
              <a:spcBef>
                <a:spcPts val="600"/>
              </a:spcBef>
              <a:spcAft>
                <a:spcPts val="600"/>
              </a:spcAft>
              <a:buFont typeface="Arial" pitchFamily="34" charset="0"/>
              <a:buChar char="•"/>
            </a:pPr>
            <a:r>
              <a:rPr lang="en-US" dirty="0">
                <a:solidFill>
                  <a:srgbClr val="FF0000"/>
                </a:solidFill>
                <a:latin typeface="+mn-lt"/>
              </a:rPr>
              <a:t>Certain types of </a:t>
            </a:r>
            <a:r>
              <a:rPr lang="en-US" b="1" dirty="0">
                <a:solidFill>
                  <a:srgbClr val="FF0000"/>
                </a:solidFill>
                <a:latin typeface="+mn-lt"/>
              </a:rPr>
              <a:t>modulation and demodulation do not retain polarity information</a:t>
            </a:r>
            <a:r>
              <a:rPr lang="en-US" dirty="0">
                <a:solidFill>
                  <a:srgbClr val="FF0000"/>
                </a:solidFill>
                <a:latin typeface="+mn-lt"/>
              </a:rPr>
              <a:t>. </a:t>
            </a:r>
            <a:r>
              <a:rPr lang="en-US" b="1" dirty="0">
                <a:solidFill>
                  <a:srgbClr val="0000FF"/>
                </a:solidFill>
                <a:latin typeface="+mn-lt"/>
              </a:rPr>
              <a:t>Phase modulation is an example</a:t>
            </a:r>
            <a:r>
              <a:rPr lang="en-US" b="1" dirty="0">
                <a:solidFill>
                  <a:srgbClr val="FF0000"/>
                </a:solidFill>
                <a:latin typeface="+mn-lt"/>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52400" y="228600"/>
            <a:ext cx="9296400" cy="369332"/>
          </a:xfrm>
          <a:prstGeom prst="rect">
            <a:avLst/>
          </a:prstGeom>
          <a:solidFill>
            <a:srgbClr val="FFCCCC"/>
          </a:solidFill>
        </p:spPr>
        <p:txBody>
          <a:bodyPr wrap="square">
            <a:spAutoFit/>
          </a:bodyPr>
          <a:lstStyle/>
          <a:p>
            <a:r>
              <a:rPr lang="en-US" b="1" dirty="0">
                <a:latin typeface="+mj-lt"/>
              </a:rPr>
              <a:t>Baseband coding</a:t>
            </a:r>
          </a:p>
        </p:txBody>
      </p:sp>
      <p:sp>
        <p:nvSpPr>
          <p:cNvPr id="4" name="Rectangle 3"/>
          <p:cNvSpPr/>
          <p:nvPr/>
        </p:nvSpPr>
        <p:spPr>
          <a:xfrm>
            <a:off x="457200" y="609600"/>
            <a:ext cx="8686800" cy="3170099"/>
          </a:xfrm>
          <a:prstGeom prst="rect">
            <a:avLst/>
          </a:prstGeom>
        </p:spPr>
        <p:txBody>
          <a:bodyPr wrap="square">
            <a:spAutoFit/>
          </a:bodyPr>
          <a:lstStyle/>
          <a:p>
            <a:pPr>
              <a:spcBef>
                <a:spcPts val="600"/>
              </a:spcBef>
              <a:spcAft>
                <a:spcPts val="600"/>
              </a:spcAft>
            </a:pPr>
            <a:r>
              <a:rPr lang="en-US" sz="2000" b="1" dirty="0">
                <a:solidFill>
                  <a:srgbClr val="0033CC"/>
                </a:solidFill>
                <a:latin typeface="+mn-lt"/>
              </a:rPr>
              <a:t>1. Non-return to zero (NRZ)</a:t>
            </a:r>
          </a:p>
          <a:p>
            <a:pPr>
              <a:spcBef>
                <a:spcPts val="600"/>
              </a:spcBef>
              <a:spcAft>
                <a:spcPts val="600"/>
              </a:spcAft>
              <a:buFont typeface="Arial" pitchFamily="34" charset="0"/>
              <a:buChar char="•"/>
            </a:pPr>
            <a:r>
              <a:rPr lang="en-US" sz="2000" dirty="0">
                <a:latin typeface="+mn-lt"/>
              </a:rPr>
              <a:t>This is </a:t>
            </a:r>
            <a:r>
              <a:rPr lang="en-US" sz="2000" b="1" dirty="0">
                <a:latin typeface="+mn-lt"/>
              </a:rPr>
              <a:t>the most familiar code</a:t>
            </a:r>
            <a:r>
              <a:rPr lang="en-US" sz="2000" dirty="0">
                <a:latin typeface="+mn-lt"/>
              </a:rPr>
              <a:t>, since it is used in </a:t>
            </a:r>
            <a:r>
              <a:rPr lang="en-US" sz="2000" b="1" dirty="0">
                <a:latin typeface="+mn-lt"/>
              </a:rPr>
              <a:t>digital circuitry and serial wired short-distance communication links, like RS-232</a:t>
            </a:r>
            <a:r>
              <a:rPr lang="en-US" sz="2000" dirty="0">
                <a:latin typeface="+mn-lt"/>
              </a:rPr>
              <a:t>. </a:t>
            </a:r>
          </a:p>
          <a:p>
            <a:pPr>
              <a:spcBef>
                <a:spcPts val="600"/>
              </a:spcBef>
              <a:spcAft>
                <a:spcPts val="600"/>
              </a:spcAft>
              <a:buFont typeface="Arial" pitchFamily="34" charset="0"/>
              <a:buChar char="•"/>
            </a:pPr>
            <a:r>
              <a:rPr lang="en-US" sz="2000" dirty="0">
                <a:latin typeface="+mn-lt"/>
              </a:rPr>
              <a:t>However, it </a:t>
            </a:r>
            <a:r>
              <a:rPr lang="en-US" sz="2000" b="1" dirty="0">
                <a:solidFill>
                  <a:srgbClr val="960000"/>
                </a:solidFill>
                <a:latin typeface="+mn-lt"/>
              </a:rPr>
              <a:t>is rarely used directly </a:t>
            </a:r>
            <a:r>
              <a:rPr lang="en-US" sz="2000" dirty="0">
                <a:latin typeface="+mn-lt"/>
              </a:rPr>
              <a:t>for wireless communication. </a:t>
            </a:r>
          </a:p>
          <a:p>
            <a:pPr>
              <a:spcBef>
                <a:spcPts val="600"/>
              </a:spcBef>
              <a:spcAft>
                <a:spcPts val="600"/>
              </a:spcAft>
              <a:buFont typeface="Arial" pitchFamily="34" charset="0"/>
              <a:buChar char="•"/>
            </a:pPr>
            <a:r>
              <a:rPr lang="en-US" sz="2000" dirty="0">
                <a:latin typeface="+mn-lt"/>
              </a:rPr>
              <a:t>Strings of ones or zeros leave it without defined bit boundaries, and its </a:t>
            </a:r>
            <a:r>
              <a:rPr lang="en-US" sz="2000" b="1" dirty="0">
                <a:solidFill>
                  <a:srgbClr val="960000"/>
                </a:solidFill>
                <a:latin typeface="+mn-lt"/>
              </a:rPr>
              <a:t>DC level is very dependent on the message content.</a:t>
            </a:r>
          </a:p>
          <a:p>
            <a:pPr>
              <a:spcBef>
                <a:spcPts val="600"/>
              </a:spcBef>
              <a:spcAft>
                <a:spcPts val="600"/>
              </a:spcAft>
              <a:buFont typeface="Arial" pitchFamily="34" charset="0"/>
              <a:buChar char="•"/>
            </a:pPr>
            <a:r>
              <a:rPr lang="en-US" sz="2000" dirty="0">
                <a:latin typeface="+mn-lt"/>
              </a:rPr>
              <a:t> There is </a:t>
            </a:r>
            <a:r>
              <a:rPr lang="en-US" sz="2000" b="1" dirty="0">
                <a:latin typeface="+mn-lt"/>
              </a:rPr>
              <a:t>no inherent error detection</a:t>
            </a:r>
            <a:r>
              <a:rPr lang="en-US" sz="2000" dirty="0">
                <a:latin typeface="+mn-lt"/>
              </a:rPr>
              <a:t>. If NRZ coding is used, an error detection or correction field is imperative. </a:t>
            </a:r>
          </a:p>
        </p:txBody>
      </p:sp>
      <p:pic>
        <p:nvPicPr>
          <p:cNvPr id="6" name="Picture 2"/>
          <p:cNvPicPr>
            <a:picLocks noChangeAspect="1" noChangeArrowheads="1"/>
          </p:cNvPicPr>
          <p:nvPr/>
        </p:nvPicPr>
        <p:blipFill>
          <a:blip r:embed="rId2"/>
          <a:srcRect r="2473" b="66284"/>
          <a:stretch>
            <a:fillRect/>
          </a:stretch>
        </p:blipFill>
        <p:spPr bwMode="auto">
          <a:xfrm>
            <a:off x="221673" y="4267200"/>
            <a:ext cx="8922327" cy="21336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228600"/>
            <a:ext cx="9296400" cy="369332"/>
          </a:xfrm>
          <a:prstGeom prst="rect">
            <a:avLst/>
          </a:prstGeom>
          <a:solidFill>
            <a:srgbClr val="FFCCCC"/>
          </a:solidFill>
        </p:spPr>
        <p:txBody>
          <a:bodyPr wrap="square">
            <a:spAutoFit/>
          </a:bodyPr>
          <a:lstStyle/>
          <a:p>
            <a:r>
              <a:rPr lang="en-US" b="1" dirty="0">
                <a:latin typeface="+mj-lt"/>
              </a:rPr>
              <a:t>Baseband coding</a:t>
            </a:r>
          </a:p>
        </p:txBody>
      </p:sp>
      <p:sp>
        <p:nvSpPr>
          <p:cNvPr id="4" name="Rectangle 3"/>
          <p:cNvSpPr/>
          <p:nvPr/>
        </p:nvSpPr>
        <p:spPr>
          <a:xfrm>
            <a:off x="381000" y="609600"/>
            <a:ext cx="8763000" cy="3785652"/>
          </a:xfrm>
          <a:prstGeom prst="rect">
            <a:avLst/>
          </a:prstGeom>
        </p:spPr>
        <p:txBody>
          <a:bodyPr wrap="square">
            <a:spAutoFit/>
          </a:bodyPr>
          <a:lstStyle/>
          <a:p>
            <a:r>
              <a:rPr lang="en-US" sz="2000" b="1" dirty="0">
                <a:solidFill>
                  <a:srgbClr val="0033CC"/>
                </a:solidFill>
                <a:latin typeface="+mn-lt"/>
              </a:rPr>
              <a:t>2. Manchester code</a:t>
            </a:r>
            <a:endParaRPr lang="en-US" sz="2000" dirty="0">
              <a:solidFill>
                <a:srgbClr val="0033CC"/>
              </a:solidFill>
              <a:latin typeface="+mn-lt"/>
            </a:endParaRPr>
          </a:p>
          <a:p>
            <a:pPr>
              <a:buFont typeface="Arial" pitchFamily="34" charset="0"/>
              <a:buChar char="•"/>
            </a:pPr>
            <a:r>
              <a:rPr lang="en-US" sz="2000" dirty="0">
                <a:latin typeface="+mn-lt"/>
              </a:rPr>
              <a:t>A primary advantage of this code is its </a:t>
            </a:r>
            <a:r>
              <a:rPr lang="en-US" sz="2000" b="1" dirty="0">
                <a:latin typeface="+mn-lt"/>
              </a:rPr>
              <a:t>relatively low probability of error </a:t>
            </a:r>
            <a:r>
              <a:rPr lang="en-US" sz="2000" dirty="0">
                <a:latin typeface="+mn-lt"/>
              </a:rPr>
              <a:t>compared to other codes. </a:t>
            </a:r>
          </a:p>
          <a:p>
            <a:pPr>
              <a:buFont typeface="Arial" pitchFamily="34" charset="0"/>
              <a:buChar char="•"/>
            </a:pPr>
            <a:r>
              <a:rPr lang="en-US" sz="2000" dirty="0">
                <a:latin typeface="+mn-lt"/>
              </a:rPr>
              <a:t>It is the code</a:t>
            </a:r>
            <a:r>
              <a:rPr lang="en-US" sz="2000" dirty="0">
                <a:solidFill>
                  <a:srgbClr val="B911A5"/>
                </a:solidFill>
                <a:latin typeface="+mn-lt"/>
              </a:rPr>
              <a:t> </a:t>
            </a:r>
            <a:r>
              <a:rPr lang="en-US" sz="2000" b="1" dirty="0">
                <a:solidFill>
                  <a:srgbClr val="B911A5"/>
                </a:solidFill>
                <a:latin typeface="+mn-lt"/>
              </a:rPr>
              <a:t>used in Ethernet local area networks</a:t>
            </a:r>
            <a:r>
              <a:rPr lang="en-US" sz="2000" dirty="0">
                <a:solidFill>
                  <a:srgbClr val="B911A5"/>
                </a:solidFill>
                <a:latin typeface="+mn-lt"/>
              </a:rPr>
              <a:t>.</a:t>
            </a:r>
          </a:p>
          <a:p>
            <a:pPr>
              <a:buFont typeface="Arial" pitchFamily="34" charset="0"/>
              <a:buChar char="•"/>
            </a:pPr>
            <a:r>
              <a:rPr lang="en-US" sz="2000" dirty="0">
                <a:latin typeface="+mn-lt"/>
              </a:rPr>
              <a:t> It gives good timing information since there is </a:t>
            </a:r>
            <a:r>
              <a:rPr lang="en-US" sz="2000" b="1" dirty="0">
                <a:latin typeface="+mn-lt"/>
              </a:rPr>
              <a:t>always a transition in the middle of a bit, </a:t>
            </a:r>
            <a:r>
              <a:rPr lang="en-US" sz="2000" dirty="0">
                <a:latin typeface="+mn-lt"/>
              </a:rPr>
              <a:t>which is decoded as zero if this is a positive transition and a one otherwise. </a:t>
            </a:r>
          </a:p>
          <a:p>
            <a:pPr>
              <a:buFont typeface="Arial" pitchFamily="34" charset="0"/>
              <a:buChar char="•"/>
            </a:pPr>
            <a:r>
              <a:rPr lang="en-US" sz="2000" dirty="0">
                <a:latin typeface="+mn-lt"/>
              </a:rPr>
              <a:t>The Manchester code has </a:t>
            </a:r>
            <a:r>
              <a:rPr lang="en-US" sz="2000" b="1" dirty="0">
                <a:solidFill>
                  <a:srgbClr val="960000"/>
                </a:solidFill>
                <a:latin typeface="+mn-lt"/>
              </a:rPr>
              <a:t>a constant DC component</a:t>
            </a:r>
          </a:p>
          <a:p>
            <a:pPr>
              <a:buFont typeface="Arial" pitchFamily="34" charset="0"/>
              <a:buChar char="•"/>
            </a:pPr>
            <a:r>
              <a:rPr lang="en-US" sz="2000" dirty="0">
                <a:latin typeface="+mn-lt"/>
              </a:rPr>
              <a:t>Inverting the Manchester code turns zeros to ones and ones to zeros. </a:t>
            </a:r>
          </a:p>
          <a:p>
            <a:pPr>
              <a:buFont typeface="Arial" pitchFamily="34" charset="0"/>
              <a:buChar char="•"/>
            </a:pPr>
            <a:r>
              <a:rPr lang="en-US" sz="2000" dirty="0">
                <a:latin typeface="+mn-lt"/>
              </a:rPr>
              <a:t>The </a:t>
            </a:r>
            <a:r>
              <a:rPr lang="en-US" sz="2000" b="1" dirty="0">
                <a:latin typeface="+mn-lt"/>
              </a:rPr>
              <a:t>frequency response </a:t>
            </a:r>
            <a:r>
              <a:rPr lang="en-US" sz="2000" dirty="0">
                <a:latin typeface="+mn-lt"/>
              </a:rPr>
              <a:t>of the Manchester code has </a:t>
            </a:r>
            <a:r>
              <a:rPr lang="en-US" sz="2000" b="1" dirty="0">
                <a:latin typeface="+mn-lt"/>
              </a:rPr>
              <a:t>components twice as high as NRZ code</a:t>
            </a:r>
            <a:r>
              <a:rPr lang="en-US" sz="2000" dirty="0">
                <a:latin typeface="+mn-lt"/>
              </a:rPr>
              <a:t>, so a low-pass filter in the receiver must have a cut-off frequency twice as high as for NRZ code with the same bit rate.</a:t>
            </a:r>
          </a:p>
        </p:txBody>
      </p:sp>
      <p:grpSp>
        <p:nvGrpSpPr>
          <p:cNvPr id="8" name="Group 7"/>
          <p:cNvGrpSpPr/>
          <p:nvPr/>
        </p:nvGrpSpPr>
        <p:grpSpPr>
          <a:xfrm>
            <a:off x="133350" y="4395252"/>
            <a:ext cx="8877300" cy="2133600"/>
            <a:chOff x="114300" y="3733800"/>
            <a:chExt cx="8877300" cy="2133600"/>
          </a:xfrm>
        </p:grpSpPr>
        <p:pic>
          <p:nvPicPr>
            <p:cNvPr id="6" name="Picture 2"/>
            <p:cNvPicPr>
              <a:picLocks noChangeAspect="1" noChangeArrowheads="1"/>
            </p:cNvPicPr>
            <p:nvPr/>
          </p:nvPicPr>
          <p:blipFill>
            <a:blip r:embed="rId2"/>
            <a:srcRect t="32184" r="1413" b="43295"/>
            <a:stretch>
              <a:fillRect/>
            </a:stretch>
          </p:blipFill>
          <p:spPr bwMode="auto">
            <a:xfrm>
              <a:off x="133350" y="4343400"/>
              <a:ext cx="8858250" cy="1524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r="4593" b="87739"/>
            <a:stretch>
              <a:fillRect/>
            </a:stretch>
          </p:blipFill>
          <p:spPr bwMode="auto">
            <a:xfrm>
              <a:off x="114300" y="3733800"/>
              <a:ext cx="8572500" cy="762000"/>
            </a:xfrm>
            <a:prstGeom prst="rect">
              <a:avLst/>
            </a:prstGeom>
            <a:noFill/>
            <a:ln w="9525">
              <a:noFill/>
              <a:miter lim="800000"/>
              <a:headEnd/>
              <a:tailEnd/>
            </a:ln>
            <a:effectLst/>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228600"/>
            <a:ext cx="9296400" cy="369332"/>
          </a:xfrm>
          <a:prstGeom prst="rect">
            <a:avLst/>
          </a:prstGeom>
          <a:solidFill>
            <a:srgbClr val="FFCCCC"/>
          </a:solidFill>
        </p:spPr>
        <p:txBody>
          <a:bodyPr wrap="square">
            <a:spAutoFit/>
          </a:bodyPr>
          <a:lstStyle/>
          <a:p>
            <a:r>
              <a:rPr lang="en-US" b="1" dirty="0">
                <a:latin typeface="+mj-lt"/>
              </a:rPr>
              <a:t>Baseband coding</a:t>
            </a:r>
          </a:p>
        </p:txBody>
      </p:sp>
      <p:sp>
        <p:nvSpPr>
          <p:cNvPr id="7" name="Rectangle 6"/>
          <p:cNvSpPr/>
          <p:nvPr/>
        </p:nvSpPr>
        <p:spPr>
          <a:xfrm>
            <a:off x="381000" y="685800"/>
            <a:ext cx="8763000" cy="4401205"/>
          </a:xfrm>
          <a:prstGeom prst="rect">
            <a:avLst/>
          </a:prstGeom>
        </p:spPr>
        <p:txBody>
          <a:bodyPr wrap="square">
            <a:spAutoFit/>
          </a:bodyPr>
          <a:lstStyle/>
          <a:p>
            <a:r>
              <a:rPr lang="en-US" sz="2000" b="1" dirty="0">
                <a:solidFill>
                  <a:srgbClr val="0033CC"/>
                </a:solidFill>
                <a:latin typeface="+mn-lt"/>
              </a:rPr>
              <a:t>3. </a:t>
            </a:r>
            <a:r>
              <a:rPr lang="en-US" sz="2000" b="1" dirty="0" err="1">
                <a:solidFill>
                  <a:srgbClr val="0033CC"/>
                </a:solidFill>
                <a:latin typeface="+mn-lt"/>
              </a:rPr>
              <a:t>Biphase</a:t>
            </a:r>
            <a:r>
              <a:rPr lang="en-US" sz="2000" b="1" dirty="0">
                <a:solidFill>
                  <a:srgbClr val="0033CC"/>
                </a:solidFill>
                <a:latin typeface="+mn-lt"/>
              </a:rPr>
              <a:t> Mark</a:t>
            </a:r>
          </a:p>
          <a:p>
            <a:pPr>
              <a:buFont typeface="Arial" pitchFamily="34" charset="0"/>
              <a:buChar char="•"/>
            </a:pPr>
            <a:r>
              <a:rPr lang="en-US" sz="2000" dirty="0">
                <a:latin typeface="+mn-lt"/>
              </a:rPr>
              <a:t>This code is somewhat </a:t>
            </a:r>
            <a:r>
              <a:rPr lang="en-US" sz="2000" b="1" dirty="0">
                <a:solidFill>
                  <a:srgbClr val="960000"/>
                </a:solidFill>
                <a:latin typeface="+mn-lt"/>
              </a:rPr>
              <a:t>similar to the Manchester code</a:t>
            </a:r>
            <a:r>
              <a:rPr lang="en-US" sz="2000" dirty="0">
                <a:latin typeface="+mn-lt"/>
              </a:rPr>
              <a:t>, but bit identity is determined by whether or not there is a transition in the middle of a bit. </a:t>
            </a:r>
          </a:p>
          <a:p>
            <a:pPr>
              <a:buFont typeface="Arial" pitchFamily="34" charset="0"/>
              <a:buChar char="•"/>
            </a:pPr>
            <a:r>
              <a:rPr lang="en-US" sz="2000" dirty="0">
                <a:latin typeface="+mn-lt"/>
              </a:rPr>
              <a:t>For </a:t>
            </a:r>
            <a:r>
              <a:rPr lang="en-US" sz="2000" b="1" dirty="0" err="1">
                <a:latin typeface="+mn-lt"/>
              </a:rPr>
              <a:t>biphase</a:t>
            </a:r>
            <a:r>
              <a:rPr lang="en-US" sz="2000" b="1" dirty="0">
                <a:latin typeface="+mn-lt"/>
              </a:rPr>
              <a:t> mark</a:t>
            </a:r>
            <a:r>
              <a:rPr lang="en-US" sz="2000" dirty="0">
                <a:latin typeface="+mn-lt"/>
              </a:rPr>
              <a:t>, a </a:t>
            </a:r>
            <a:r>
              <a:rPr lang="en-US" sz="2000" b="1" dirty="0">
                <a:solidFill>
                  <a:srgbClr val="960000"/>
                </a:solidFill>
                <a:latin typeface="+mn-lt"/>
              </a:rPr>
              <a:t>level transition in the middle of a bit (going in either direction) signifies a one, </a:t>
            </a:r>
            <a:r>
              <a:rPr lang="en-US" sz="2000" dirty="0">
                <a:latin typeface="+mn-lt"/>
              </a:rPr>
              <a:t>and a lack of transition indicates zero. </a:t>
            </a:r>
          </a:p>
          <a:p>
            <a:pPr>
              <a:buFont typeface="Arial" pitchFamily="34" charset="0"/>
              <a:buChar char="•"/>
            </a:pPr>
            <a:r>
              <a:rPr lang="en-US" sz="2000" b="1" dirty="0" err="1">
                <a:latin typeface="+mn-lt"/>
              </a:rPr>
              <a:t>Biphase</a:t>
            </a:r>
            <a:r>
              <a:rPr lang="en-US" sz="2000" b="1" dirty="0">
                <a:latin typeface="+mn-lt"/>
              </a:rPr>
              <a:t> space </a:t>
            </a:r>
            <a:r>
              <a:rPr lang="en-US" sz="2000" dirty="0">
                <a:latin typeface="+mn-lt"/>
              </a:rPr>
              <a:t>is also used, where the space character has a level transition. </a:t>
            </a:r>
          </a:p>
          <a:p>
            <a:pPr lvl="1">
              <a:buFont typeface="Arial" pitchFamily="34" charset="0"/>
              <a:buChar char="•"/>
            </a:pPr>
            <a:r>
              <a:rPr lang="en-US" sz="2000" dirty="0">
                <a:latin typeface="+mn-lt"/>
              </a:rPr>
              <a:t>There is </a:t>
            </a:r>
            <a:r>
              <a:rPr lang="en-US" sz="2000" b="1" dirty="0">
                <a:solidFill>
                  <a:srgbClr val="960000"/>
                </a:solidFill>
                <a:latin typeface="+mn-lt"/>
              </a:rPr>
              <a:t>always a transition at the bit boundaries</a:t>
            </a:r>
            <a:r>
              <a:rPr lang="en-US" sz="2000" dirty="0">
                <a:latin typeface="+mn-lt"/>
              </a:rPr>
              <a:t>, so timing content is good. </a:t>
            </a:r>
          </a:p>
          <a:p>
            <a:pPr lvl="1">
              <a:buFont typeface="Arial" pitchFamily="34" charset="0"/>
              <a:buChar char="•"/>
            </a:pPr>
            <a:r>
              <a:rPr lang="en-US" sz="2000" dirty="0">
                <a:latin typeface="+mn-lt"/>
              </a:rPr>
              <a:t>A lack of this transition gives immediate notice of a bit error and the frame should then be aborted. </a:t>
            </a:r>
          </a:p>
          <a:p>
            <a:pPr marL="0" lvl="1">
              <a:buFont typeface="Arial" pitchFamily="34" charset="0"/>
              <a:buChar char="•"/>
            </a:pPr>
            <a:r>
              <a:rPr lang="en-US" sz="2000" dirty="0">
                <a:latin typeface="+mn-lt"/>
              </a:rPr>
              <a:t>The </a:t>
            </a:r>
            <a:r>
              <a:rPr lang="en-US" sz="2000" dirty="0" err="1">
                <a:latin typeface="+mn-lt"/>
              </a:rPr>
              <a:t>biphase</a:t>
            </a:r>
            <a:r>
              <a:rPr lang="en-US" sz="2000" dirty="0">
                <a:latin typeface="+mn-lt"/>
              </a:rPr>
              <a:t> code has </a:t>
            </a:r>
            <a:r>
              <a:rPr lang="en-US" sz="2000" b="1" dirty="0">
                <a:solidFill>
                  <a:srgbClr val="960000"/>
                </a:solidFill>
                <a:latin typeface="+mn-lt"/>
              </a:rPr>
              <a:t>constant DC level</a:t>
            </a:r>
            <a:r>
              <a:rPr lang="en-US" sz="2000" dirty="0">
                <a:latin typeface="+mn-lt"/>
              </a:rPr>
              <a:t>, no matter what the message content</a:t>
            </a:r>
          </a:p>
          <a:p>
            <a:pPr>
              <a:buFont typeface="Arial" pitchFamily="34" charset="0"/>
              <a:buChar char="•"/>
            </a:pPr>
            <a:r>
              <a:rPr lang="en-US" sz="2000" dirty="0">
                <a:latin typeface="+mn-lt"/>
              </a:rPr>
              <a:t> As with the Manchester code, </a:t>
            </a:r>
            <a:r>
              <a:rPr lang="en-US" sz="2000" b="1" dirty="0">
                <a:latin typeface="+mn-lt"/>
              </a:rPr>
              <a:t>frequency content is twice </a:t>
            </a:r>
            <a:r>
              <a:rPr lang="en-US" sz="2000" dirty="0">
                <a:latin typeface="+mn-lt"/>
              </a:rPr>
              <a:t>as much as for the NRZ code. </a:t>
            </a:r>
          </a:p>
          <a:p>
            <a:pPr>
              <a:buFont typeface="Arial" pitchFamily="34" charset="0"/>
              <a:buChar char="•"/>
            </a:pPr>
            <a:r>
              <a:rPr lang="en-US" sz="2000" dirty="0">
                <a:latin typeface="+mn-lt"/>
              </a:rPr>
              <a:t>The </a:t>
            </a:r>
            <a:r>
              <a:rPr lang="en-US" sz="2000" b="1" dirty="0" err="1">
                <a:solidFill>
                  <a:srgbClr val="960000"/>
                </a:solidFill>
                <a:latin typeface="+mn-lt"/>
              </a:rPr>
              <a:t>biphase</a:t>
            </a:r>
            <a:r>
              <a:rPr lang="en-US" sz="2000" b="1" dirty="0">
                <a:solidFill>
                  <a:srgbClr val="960000"/>
                </a:solidFill>
                <a:latin typeface="+mn-lt"/>
              </a:rPr>
              <a:t> mark or space code </a:t>
            </a:r>
            <a:r>
              <a:rPr lang="en-US" sz="2000" dirty="0">
                <a:latin typeface="+mn-lt"/>
              </a:rPr>
              <a:t>has the </a:t>
            </a:r>
            <a:r>
              <a:rPr lang="en-US" sz="2000" b="1" dirty="0">
                <a:latin typeface="+mn-lt"/>
              </a:rPr>
              <a:t>added advantage of being polarity independent.</a:t>
            </a:r>
          </a:p>
        </p:txBody>
      </p:sp>
      <p:grpSp>
        <p:nvGrpSpPr>
          <p:cNvPr id="6" name="Group 5"/>
          <p:cNvGrpSpPr/>
          <p:nvPr/>
        </p:nvGrpSpPr>
        <p:grpSpPr>
          <a:xfrm>
            <a:off x="304800" y="5029200"/>
            <a:ext cx="8242785" cy="1600200"/>
            <a:chOff x="438149" y="3810000"/>
            <a:chExt cx="8242785" cy="1600200"/>
          </a:xfrm>
        </p:grpSpPr>
        <p:pic>
          <p:nvPicPr>
            <p:cNvPr id="8" name="Picture 2"/>
            <p:cNvPicPr>
              <a:picLocks noChangeAspect="1" noChangeArrowheads="1"/>
            </p:cNvPicPr>
            <p:nvPr/>
          </p:nvPicPr>
          <p:blipFill>
            <a:blip r:embed="rId2"/>
            <a:srcRect t="55172" r="5654" b="24904"/>
            <a:stretch>
              <a:fillRect/>
            </a:stretch>
          </p:blipFill>
          <p:spPr bwMode="auto">
            <a:xfrm>
              <a:off x="447675" y="4219575"/>
              <a:ext cx="8151202" cy="1190625"/>
            </a:xfrm>
            <a:prstGeom prst="rect">
              <a:avLst/>
            </a:prstGeom>
            <a:noFill/>
            <a:ln w="9525">
              <a:noFill/>
              <a:miter lim="800000"/>
              <a:headEnd/>
              <a:tailEnd/>
            </a:ln>
            <a:effectLst/>
          </p:spPr>
        </p:pic>
        <p:pic>
          <p:nvPicPr>
            <p:cNvPr id="9" name="Picture 2"/>
            <p:cNvPicPr>
              <a:picLocks noChangeAspect="1" noChangeArrowheads="1"/>
            </p:cNvPicPr>
            <p:nvPr/>
          </p:nvPicPr>
          <p:blipFill>
            <a:blip r:embed="rId2"/>
            <a:srcRect r="4593" b="87739"/>
            <a:stretch>
              <a:fillRect/>
            </a:stretch>
          </p:blipFill>
          <p:spPr bwMode="auto">
            <a:xfrm>
              <a:off x="438149" y="3810000"/>
              <a:ext cx="8242785" cy="732692"/>
            </a:xfrm>
            <a:prstGeom prst="rect">
              <a:avLst/>
            </a:prstGeom>
            <a:noFill/>
            <a:ln w="9525">
              <a:noFill/>
              <a:miter lim="800000"/>
              <a:headEnd/>
              <a:tailEnd/>
            </a:ln>
            <a:effectLst/>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533400"/>
            <a:ext cx="9296400" cy="369332"/>
          </a:xfrm>
          <a:prstGeom prst="rect">
            <a:avLst/>
          </a:prstGeom>
          <a:solidFill>
            <a:srgbClr val="FFCCCC"/>
          </a:solidFill>
        </p:spPr>
        <p:txBody>
          <a:bodyPr wrap="square">
            <a:spAutoFit/>
          </a:bodyPr>
          <a:lstStyle/>
          <a:p>
            <a:r>
              <a:rPr lang="en-US" b="1" dirty="0">
                <a:latin typeface="+mj-lt"/>
              </a:rPr>
              <a:t>Baseband coding</a:t>
            </a:r>
          </a:p>
        </p:txBody>
      </p:sp>
      <p:sp>
        <p:nvSpPr>
          <p:cNvPr id="4" name="Rectangle 3"/>
          <p:cNvSpPr/>
          <p:nvPr/>
        </p:nvSpPr>
        <p:spPr>
          <a:xfrm>
            <a:off x="381000" y="990600"/>
            <a:ext cx="8763000" cy="2554545"/>
          </a:xfrm>
          <a:prstGeom prst="rect">
            <a:avLst/>
          </a:prstGeom>
        </p:spPr>
        <p:txBody>
          <a:bodyPr wrap="square">
            <a:spAutoFit/>
          </a:bodyPr>
          <a:lstStyle/>
          <a:p>
            <a:r>
              <a:rPr lang="en-US" sz="2000" b="1" dirty="0">
                <a:solidFill>
                  <a:srgbClr val="0033CC"/>
                </a:solidFill>
                <a:latin typeface="+mn-lt"/>
              </a:rPr>
              <a:t>4. Pulse width modulation</a:t>
            </a:r>
          </a:p>
          <a:p>
            <a:pPr>
              <a:buFont typeface="Arial" pitchFamily="34" charset="0"/>
              <a:buChar char="•"/>
            </a:pPr>
            <a:r>
              <a:rPr lang="en-US" sz="2000" dirty="0">
                <a:latin typeface="+mn-lt"/>
              </a:rPr>
              <a:t>As shown in the figure, </a:t>
            </a:r>
            <a:r>
              <a:rPr lang="en-US" sz="2000" b="1" dirty="0">
                <a:latin typeface="+mn-lt"/>
              </a:rPr>
              <a:t>a </a:t>
            </a:r>
            <a:r>
              <a:rPr lang="en-US" sz="2000" b="1" dirty="0">
                <a:solidFill>
                  <a:srgbClr val="B911A5"/>
                </a:solidFill>
                <a:latin typeface="+mn-lt"/>
              </a:rPr>
              <a:t>one </a:t>
            </a:r>
            <a:r>
              <a:rPr lang="en-US" sz="2000" dirty="0">
                <a:solidFill>
                  <a:srgbClr val="B911A5"/>
                </a:solidFill>
                <a:latin typeface="+mn-lt"/>
              </a:rPr>
              <a:t>has </a:t>
            </a:r>
            <a:r>
              <a:rPr lang="en-US" sz="2000" b="1" dirty="0">
                <a:solidFill>
                  <a:srgbClr val="B911A5"/>
                </a:solidFill>
                <a:latin typeface="+mn-lt"/>
              </a:rPr>
              <a:t>two timing durations </a:t>
            </a:r>
            <a:r>
              <a:rPr lang="en-US" sz="2000" dirty="0">
                <a:latin typeface="+mn-lt"/>
              </a:rPr>
              <a:t>and a </a:t>
            </a:r>
            <a:r>
              <a:rPr lang="en-US" sz="2000" b="1" dirty="0">
                <a:solidFill>
                  <a:srgbClr val="960000"/>
                </a:solidFill>
                <a:latin typeface="+mn-lt"/>
              </a:rPr>
              <a:t>zero</a:t>
            </a:r>
            <a:r>
              <a:rPr lang="en-US" sz="2000" dirty="0">
                <a:latin typeface="+mn-lt"/>
              </a:rPr>
              <a:t> has a </a:t>
            </a:r>
            <a:r>
              <a:rPr lang="en-US" sz="2000" b="1" dirty="0">
                <a:solidFill>
                  <a:srgbClr val="960000"/>
                </a:solidFill>
                <a:latin typeface="+mn-lt"/>
              </a:rPr>
              <a:t>pulse width of one duration. </a:t>
            </a:r>
          </a:p>
          <a:p>
            <a:pPr>
              <a:buFont typeface="Arial" pitchFamily="34" charset="0"/>
              <a:buChar char="•"/>
            </a:pPr>
            <a:r>
              <a:rPr lang="en-US" sz="2000" dirty="0">
                <a:latin typeface="+mn-lt"/>
              </a:rPr>
              <a:t>The </a:t>
            </a:r>
            <a:r>
              <a:rPr lang="en-US" sz="2000" b="1" dirty="0">
                <a:latin typeface="+mn-lt"/>
              </a:rPr>
              <a:t>signal level inverts with each bit </a:t>
            </a:r>
            <a:r>
              <a:rPr lang="en-US" sz="2000" dirty="0">
                <a:latin typeface="+mn-lt"/>
              </a:rPr>
              <a:t>so timing information for synchronization is good. There is a </a:t>
            </a:r>
            <a:r>
              <a:rPr lang="en-US" sz="2000" b="1" dirty="0">
                <a:solidFill>
                  <a:srgbClr val="960000"/>
                </a:solidFill>
                <a:latin typeface="+mn-lt"/>
              </a:rPr>
              <a:t>constant average DC level</a:t>
            </a:r>
            <a:r>
              <a:rPr lang="en-US" sz="2000" dirty="0">
                <a:solidFill>
                  <a:srgbClr val="960000"/>
                </a:solidFill>
                <a:latin typeface="+mn-lt"/>
              </a:rPr>
              <a:t>. </a:t>
            </a:r>
          </a:p>
          <a:p>
            <a:pPr>
              <a:buFont typeface="Arial" pitchFamily="34" charset="0"/>
              <a:buChar char="•"/>
            </a:pPr>
            <a:r>
              <a:rPr lang="en-US" sz="2000" dirty="0">
                <a:latin typeface="+mn-lt"/>
              </a:rPr>
              <a:t>Since the average pulse width varies with the message content, in contrast with the other examples, the bit rate is not constant. </a:t>
            </a:r>
          </a:p>
          <a:p>
            <a:pPr>
              <a:buFont typeface="Arial" pitchFamily="34" charset="0"/>
              <a:buChar char="•"/>
            </a:pPr>
            <a:r>
              <a:rPr lang="en-US" sz="2000" dirty="0">
                <a:latin typeface="+mn-lt"/>
              </a:rPr>
              <a:t>This code has </a:t>
            </a:r>
            <a:r>
              <a:rPr lang="en-US" sz="2000" b="1" dirty="0">
                <a:latin typeface="+mn-lt"/>
              </a:rPr>
              <a:t>inherent error detection capability</a:t>
            </a:r>
            <a:r>
              <a:rPr lang="en-US" sz="2000" dirty="0">
                <a:latin typeface="+mn-lt"/>
              </a:rPr>
              <a:t>.</a:t>
            </a:r>
          </a:p>
        </p:txBody>
      </p:sp>
      <p:grpSp>
        <p:nvGrpSpPr>
          <p:cNvPr id="6" name="Group 5"/>
          <p:cNvGrpSpPr/>
          <p:nvPr/>
        </p:nvGrpSpPr>
        <p:grpSpPr>
          <a:xfrm>
            <a:off x="361961" y="4343400"/>
            <a:ext cx="8782039" cy="2133599"/>
            <a:chOff x="133361" y="4191001"/>
            <a:chExt cx="8782039" cy="2133599"/>
          </a:xfrm>
        </p:grpSpPr>
        <p:pic>
          <p:nvPicPr>
            <p:cNvPr id="7" name="Picture 2"/>
            <p:cNvPicPr>
              <a:picLocks noChangeAspect="1" noChangeArrowheads="1"/>
            </p:cNvPicPr>
            <p:nvPr/>
          </p:nvPicPr>
          <p:blipFill>
            <a:blip r:embed="rId2"/>
            <a:srcRect t="75096" r="4594"/>
            <a:stretch>
              <a:fillRect/>
            </a:stretch>
          </p:blipFill>
          <p:spPr bwMode="auto">
            <a:xfrm>
              <a:off x="133361" y="4874421"/>
              <a:ext cx="8031761" cy="1450179"/>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r="4593" b="87739"/>
            <a:stretch>
              <a:fillRect/>
            </a:stretch>
          </p:blipFill>
          <p:spPr bwMode="auto">
            <a:xfrm>
              <a:off x="883642" y="4191001"/>
              <a:ext cx="8031758" cy="713934"/>
            </a:xfrm>
            <a:prstGeom prst="rect">
              <a:avLst/>
            </a:prstGeom>
            <a:noFill/>
            <a:ln w="9525">
              <a:noFill/>
              <a:miter lim="800000"/>
              <a:headEnd/>
              <a:tailEnd/>
            </a:ln>
            <a:effec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3810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p>
        </p:txBody>
      </p:sp>
      <p:sp>
        <p:nvSpPr>
          <p:cNvPr id="4" name="Rectangle 3"/>
          <p:cNvSpPr/>
          <p:nvPr/>
        </p:nvSpPr>
        <p:spPr>
          <a:xfrm>
            <a:off x="457200" y="838200"/>
            <a:ext cx="8458200" cy="1754326"/>
          </a:xfrm>
          <a:prstGeom prst="rect">
            <a:avLst/>
          </a:prstGeom>
        </p:spPr>
        <p:txBody>
          <a:bodyPr wrap="square">
            <a:spAutoFit/>
          </a:bodyPr>
          <a:lstStyle/>
          <a:p>
            <a:pPr marL="6350" lvl="1" algn="just">
              <a:buFont typeface="Arial" pitchFamily="34" charset="0"/>
              <a:buChar char="•"/>
            </a:pPr>
            <a:r>
              <a:rPr lang="en-US" b="1" dirty="0">
                <a:latin typeface="+mn-lt"/>
              </a:rPr>
              <a:t>Transmitter power </a:t>
            </a:r>
            <a:r>
              <a:rPr lang="en-US" dirty="0">
                <a:latin typeface="+mn-lt"/>
              </a:rPr>
              <a:t>delivered to an antenna will always be </a:t>
            </a:r>
            <a:r>
              <a:rPr lang="en-US" b="1" dirty="0">
                <a:latin typeface="+mn-lt"/>
              </a:rPr>
              <a:t>greater than the power radiated. </a:t>
            </a:r>
          </a:p>
          <a:p>
            <a:pPr marL="0" lvl="1" algn="just">
              <a:buFont typeface="Arial" pitchFamily="34" charset="0"/>
              <a:buChar char="•"/>
            </a:pPr>
            <a:r>
              <a:rPr lang="en-US" b="1" dirty="0">
                <a:latin typeface="+mn-lt"/>
              </a:rPr>
              <a:t>difference</a:t>
            </a:r>
            <a:r>
              <a:rPr lang="en-US" dirty="0">
                <a:latin typeface="+mn-lt"/>
              </a:rPr>
              <a:t> between the transmitter power and the radiated power is </a:t>
            </a:r>
            <a:r>
              <a:rPr lang="en-US" b="1" dirty="0">
                <a:latin typeface="+mn-lt"/>
              </a:rPr>
              <a:t>power dissipated </a:t>
            </a:r>
            <a:r>
              <a:rPr lang="en-US" dirty="0">
                <a:latin typeface="+mn-lt"/>
              </a:rPr>
              <a:t>in the </a:t>
            </a:r>
            <a:r>
              <a:rPr lang="en-US" b="1" dirty="0">
                <a:latin typeface="+mn-lt"/>
              </a:rPr>
              <a:t>resistance of the antenna conductor and in other losses</a:t>
            </a:r>
            <a:r>
              <a:rPr lang="en-US" dirty="0">
                <a:latin typeface="+mn-lt"/>
              </a:rPr>
              <a:t>. </a:t>
            </a:r>
          </a:p>
          <a:p>
            <a:pPr marL="0" lvl="1" algn="just">
              <a:buFont typeface="Arial" pitchFamily="34" charset="0"/>
              <a:buChar char="•"/>
            </a:pPr>
            <a:r>
              <a:rPr lang="en-US" dirty="0">
                <a:solidFill>
                  <a:srgbClr val="960000"/>
                </a:solidFill>
                <a:latin typeface="+mn-lt"/>
              </a:rPr>
              <a:t>The </a:t>
            </a:r>
            <a:r>
              <a:rPr lang="en-US" b="1" dirty="0">
                <a:solidFill>
                  <a:srgbClr val="960000"/>
                </a:solidFill>
                <a:latin typeface="+mn-lt"/>
              </a:rPr>
              <a:t>efficiency</a:t>
            </a:r>
            <a:r>
              <a:rPr lang="en-US" dirty="0">
                <a:solidFill>
                  <a:srgbClr val="960000"/>
                </a:solidFill>
                <a:latin typeface="+mn-lt"/>
              </a:rPr>
              <a:t> of an antenna is the </a:t>
            </a:r>
            <a:r>
              <a:rPr lang="en-US" b="1" dirty="0">
                <a:solidFill>
                  <a:srgbClr val="960000"/>
                </a:solidFill>
                <a:latin typeface="+mn-lt"/>
              </a:rPr>
              <a:t>ratio of the radiated power to the total power absorbed by the antenna.</a:t>
            </a:r>
          </a:p>
        </p:txBody>
      </p:sp>
      <p:sp>
        <p:nvSpPr>
          <p:cNvPr id="6" name="Rectangle 5"/>
          <p:cNvSpPr/>
          <p:nvPr/>
        </p:nvSpPr>
        <p:spPr>
          <a:xfrm>
            <a:off x="457200" y="3124200"/>
            <a:ext cx="8458200" cy="3970318"/>
          </a:xfrm>
          <a:prstGeom prst="rect">
            <a:avLst/>
          </a:prstGeom>
        </p:spPr>
        <p:txBody>
          <a:bodyPr wrap="square">
            <a:spAutoFit/>
          </a:bodyPr>
          <a:lstStyle/>
          <a:p>
            <a:pPr lvl="1" algn="just">
              <a:buFont typeface="Arial" pitchFamily="34" charset="0"/>
              <a:buChar char="•"/>
            </a:pPr>
            <a:endParaRPr lang="en-US" b="1" dirty="0">
              <a:solidFill>
                <a:srgbClr val="0000FF"/>
              </a:solidFill>
              <a:latin typeface="+mn-lt"/>
            </a:endParaRPr>
          </a:p>
          <a:p>
            <a:pPr marL="0" lvl="1" algn="just">
              <a:buFont typeface="Arial" pitchFamily="34" charset="0"/>
              <a:buChar char="•"/>
            </a:pPr>
            <a:r>
              <a:rPr lang="en-US" b="1" dirty="0">
                <a:solidFill>
                  <a:srgbClr val="960000"/>
                </a:solidFill>
                <a:latin typeface="+mn-lt"/>
              </a:rPr>
              <a:t>Maximum power transfer </a:t>
            </a:r>
            <a:r>
              <a:rPr lang="en-US" dirty="0">
                <a:latin typeface="+mn-lt"/>
              </a:rPr>
              <a:t>between the antenna and transmitter or receiver will occur only when </a:t>
            </a:r>
            <a:r>
              <a:rPr lang="en-US" b="1" dirty="0">
                <a:latin typeface="+mn-lt"/>
              </a:rPr>
              <a:t>the impedance seen from the antenna terminals is the complex conjugate of the antenna impedance</a:t>
            </a:r>
            <a:r>
              <a:rPr lang="en-US" dirty="0">
                <a:latin typeface="+mn-lt"/>
              </a:rPr>
              <a:t>. </a:t>
            </a:r>
          </a:p>
          <a:p>
            <a:pPr algn="just"/>
            <a:r>
              <a:rPr lang="en-US" b="1" u="sng" dirty="0">
                <a:solidFill>
                  <a:srgbClr val="0000FF"/>
                </a:solidFill>
                <a:latin typeface="+mn-lt"/>
              </a:rPr>
              <a:t>2. Directivity and gain</a:t>
            </a:r>
          </a:p>
          <a:p>
            <a:pPr marL="6350" lvl="1" algn="just">
              <a:buFont typeface="Arial" pitchFamily="34" charset="0"/>
              <a:buChar char="•"/>
            </a:pPr>
            <a:r>
              <a:rPr lang="en-US" dirty="0">
                <a:solidFill>
                  <a:srgbClr val="960000"/>
                </a:solidFill>
                <a:latin typeface="+mn-lt"/>
              </a:rPr>
              <a:t>Relates to its </a:t>
            </a:r>
            <a:r>
              <a:rPr lang="en-US" b="1" dirty="0">
                <a:solidFill>
                  <a:srgbClr val="960000"/>
                </a:solidFill>
                <a:latin typeface="+mn-lt"/>
              </a:rPr>
              <a:t>radiation pattern</a:t>
            </a:r>
            <a:r>
              <a:rPr lang="en-US" dirty="0">
                <a:latin typeface="+mn-lt"/>
              </a:rPr>
              <a:t>. An antenna which radiates uniformly in all directions in three-dimensional space is called an </a:t>
            </a:r>
            <a:r>
              <a:rPr lang="en-US" b="1" dirty="0">
                <a:latin typeface="+mn-lt"/>
              </a:rPr>
              <a:t>isotropic antenna</a:t>
            </a:r>
            <a:r>
              <a:rPr lang="en-US" dirty="0">
                <a:latin typeface="+mn-lt"/>
              </a:rPr>
              <a:t>. Such an antenna </a:t>
            </a:r>
            <a:r>
              <a:rPr lang="en-US" b="1" dirty="0">
                <a:latin typeface="+mn-lt"/>
              </a:rPr>
              <a:t>doesn’t exist.</a:t>
            </a:r>
          </a:p>
          <a:p>
            <a:pPr marL="6350" lvl="1" algn="just">
              <a:buFont typeface="Arial" pitchFamily="34" charset="0"/>
              <a:buChar char="•"/>
            </a:pPr>
            <a:r>
              <a:rPr lang="en-US" dirty="0">
                <a:latin typeface="+mn-lt"/>
              </a:rPr>
              <a:t>All </a:t>
            </a:r>
            <a:r>
              <a:rPr lang="en-US" b="1" dirty="0">
                <a:latin typeface="+mn-lt"/>
              </a:rPr>
              <a:t>real antennas radiate stronger in some directions </a:t>
            </a:r>
            <a:r>
              <a:rPr lang="en-US" dirty="0">
                <a:latin typeface="+mn-lt"/>
              </a:rPr>
              <a:t>than in others </a:t>
            </a:r>
          </a:p>
          <a:p>
            <a:pPr marL="6350" lvl="1" algn="just">
              <a:buFont typeface="Arial" pitchFamily="34" charset="0"/>
              <a:buChar char="•"/>
            </a:pPr>
            <a:r>
              <a:rPr lang="en-US" dirty="0">
                <a:solidFill>
                  <a:srgbClr val="960000"/>
                </a:solidFill>
                <a:latin typeface="+mn-lt"/>
              </a:rPr>
              <a:t>It is </a:t>
            </a:r>
            <a:r>
              <a:rPr lang="en-US" b="1" dirty="0">
                <a:solidFill>
                  <a:srgbClr val="960000"/>
                </a:solidFill>
                <a:latin typeface="+mn-lt"/>
              </a:rPr>
              <a:t>defined</a:t>
            </a:r>
            <a:r>
              <a:rPr lang="en-US" dirty="0">
                <a:solidFill>
                  <a:srgbClr val="960000"/>
                </a:solidFill>
                <a:latin typeface="+mn-lt"/>
              </a:rPr>
              <a:t> as the </a:t>
            </a:r>
            <a:r>
              <a:rPr lang="en-US" b="1" dirty="0">
                <a:solidFill>
                  <a:srgbClr val="960000"/>
                </a:solidFill>
                <a:latin typeface="+mn-lt"/>
              </a:rPr>
              <a:t>power density of the antenna in its direction of maximum radiation in three-dimensional space divided by its average power density</a:t>
            </a:r>
            <a:r>
              <a:rPr lang="en-US" b="1" dirty="0">
                <a:solidFill>
                  <a:srgbClr val="0000FF"/>
                </a:solidFill>
                <a:latin typeface="+mn-lt"/>
              </a:rPr>
              <a:t>. </a:t>
            </a:r>
          </a:p>
          <a:p>
            <a:pPr marL="6350" lvl="1" algn="just">
              <a:buFont typeface="Arial" pitchFamily="34" charset="0"/>
              <a:buChar char="•"/>
            </a:pPr>
            <a:r>
              <a:rPr lang="en-US" dirty="0">
                <a:latin typeface="+mn-lt"/>
              </a:rPr>
              <a:t>Directivity of </a:t>
            </a:r>
            <a:r>
              <a:rPr lang="en-US" b="1" dirty="0">
                <a:latin typeface="+mn-lt"/>
              </a:rPr>
              <a:t>the hypothetical isotropic radiator </a:t>
            </a:r>
            <a:r>
              <a:rPr lang="en-US" b="1" dirty="0">
                <a:solidFill>
                  <a:srgbClr val="0000FF"/>
                </a:solidFill>
                <a:latin typeface="+mn-lt"/>
              </a:rPr>
              <a:t>1 or 0 dB </a:t>
            </a:r>
          </a:p>
          <a:p>
            <a:pPr marL="6350" lvl="1" algn="just">
              <a:buFont typeface="Arial" pitchFamily="34" charset="0"/>
              <a:buChar char="•"/>
            </a:pPr>
            <a:r>
              <a:rPr lang="en-US" dirty="0">
                <a:latin typeface="+mn-lt"/>
              </a:rPr>
              <a:t>Directivity of a </a:t>
            </a:r>
            <a:r>
              <a:rPr lang="en-US" b="1" dirty="0">
                <a:latin typeface="+mn-lt"/>
              </a:rPr>
              <a:t>half-wave dipole antenna </a:t>
            </a:r>
            <a:r>
              <a:rPr lang="en-US" dirty="0">
                <a:latin typeface="+mn-lt"/>
              </a:rPr>
              <a:t>is </a:t>
            </a:r>
            <a:r>
              <a:rPr lang="en-US" b="1" dirty="0">
                <a:solidFill>
                  <a:srgbClr val="0000FF"/>
                </a:solidFill>
                <a:latin typeface="+mn-lt"/>
              </a:rPr>
              <a:t>1.64 or 2.15 dB</a:t>
            </a:r>
          </a:p>
          <a:p>
            <a:pPr lvl="1" algn="just">
              <a:buFont typeface="Arial" pitchFamily="34" charset="0"/>
              <a:buChar char="•"/>
            </a:pPr>
            <a:endParaRPr lang="en-US" b="1" dirty="0">
              <a:solidFill>
                <a:srgbClr val="0000FF"/>
              </a:solidFill>
              <a:latin typeface="+mn-lt"/>
            </a:endParaRPr>
          </a:p>
          <a:p>
            <a:pPr algn="just">
              <a:buFont typeface="Arial" pitchFamily="34" charset="0"/>
              <a:buChar char="•"/>
            </a:pPr>
            <a:endParaRPr lang="en-US" b="1" dirty="0">
              <a:latin typeface="+mn-lt"/>
            </a:endParaRPr>
          </a:p>
        </p:txBody>
      </p:sp>
      <p:pic>
        <p:nvPicPr>
          <p:cNvPr id="1027" name="Picture 3"/>
          <p:cNvPicPr>
            <a:picLocks noChangeAspect="1" noChangeArrowheads="1"/>
          </p:cNvPicPr>
          <p:nvPr/>
        </p:nvPicPr>
        <p:blipFill>
          <a:blip r:embed="rId2"/>
          <a:srcRect t="25574" r="3508" b="11336"/>
          <a:stretch>
            <a:fillRect/>
          </a:stretch>
        </p:blipFill>
        <p:spPr bwMode="auto">
          <a:xfrm>
            <a:off x="1828800" y="2743200"/>
            <a:ext cx="4190999" cy="38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7"/>
          <p:cNvGrpSpPr/>
          <p:nvPr/>
        </p:nvGrpSpPr>
        <p:grpSpPr>
          <a:xfrm>
            <a:off x="6786563" y="2682702"/>
            <a:ext cx="2205037" cy="670098"/>
            <a:chOff x="6786563" y="2682702"/>
            <a:chExt cx="2205037" cy="670098"/>
          </a:xfrm>
        </p:grpSpPr>
        <p:pic>
          <p:nvPicPr>
            <p:cNvPr id="1028" name="Picture 4"/>
            <p:cNvPicPr>
              <a:picLocks noChangeAspect="1" noChangeArrowheads="1"/>
            </p:cNvPicPr>
            <p:nvPr/>
          </p:nvPicPr>
          <p:blipFill>
            <a:blip r:embed="rId3"/>
            <a:srcRect l="58081" b="27143"/>
            <a:stretch>
              <a:fillRect/>
            </a:stretch>
          </p:blipFill>
          <p:spPr bwMode="auto">
            <a:xfrm>
              <a:off x="6858000" y="3125615"/>
              <a:ext cx="1848668" cy="227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4"/>
            <p:cNvPicPr>
              <a:picLocks noChangeAspect="1" noChangeArrowheads="1"/>
            </p:cNvPicPr>
            <p:nvPr/>
          </p:nvPicPr>
          <p:blipFill>
            <a:blip r:embed="rId3"/>
            <a:srcRect r="50000" b="27143"/>
            <a:stretch>
              <a:fillRect/>
            </a:stretch>
          </p:blipFill>
          <p:spPr bwMode="auto">
            <a:xfrm>
              <a:off x="6786563" y="2682702"/>
              <a:ext cx="2205037" cy="227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0" name="Rectangle 9"/>
          <p:cNvSpPr/>
          <p:nvPr/>
        </p:nvSpPr>
        <p:spPr>
          <a:xfrm>
            <a:off x="4495800" y="533400"/>
            <a:ext cx="4648200" cy="276999"/>
          </a:xfrm>
          <a:prstGeom prst="rect">
            <a:avLst/>
          </a:prstGeom>
          <a:solidFill>
            <a:srgbClr val="FFFFAF"/>
          </a:solidFill>
        </p:spPr>
        <p:txBody>
          <a:bodyPr wrap="square">
            <a:spAutoFit/>
          </a:bodyPr>
          <a:lstStyle/>
          <a:p>
            <a:r>
              <a:rPr lang="en-US" sz="1200" b="1" dirty="0">
                <a:latin typeface="+mn-lt"/>
              </a:rPr>
              <a:t>Isotropic and </a:t>
            </a:r>
            <a:r>
              <a:rPr lang="en-US" sz="1200" b="1" dirty="0" err="1">
                <a:latin typeface="+mn-lt"/>
              </a:rPr>
              <a:t>omni</a:t>
            </a:r>
            <a:r>
              <a:rPr lang="en-US" sz="1200" b="1" dirty="0">
                <a:latin typeface="+mn-lt"/>
              </a:rPr>
              <a:t> </a:t>
            </a:r>
            <a:r>
              <a:rPr lang="en-US" sz="1200" dirty="0">
                <a:latin typeface="+mn-lt"/>
              </a:rPr>
              <a:t>https://www.youtube.com/watch?v=xAVH7AY50ns</a:t>
            </a:r>
          </a:p>
        </p:txBody>
      </p:sp>
      <p:pic>
        <p:nvPicPr>
          <p:cNvPr id="1026" name="Picture 2"/>
          <p:cNvPicPr>
            <a:picLocks noChangeAspect="1" noChangeArrowheads="1"/>
          </p:cNvPicPr>
          <p:nvPr/>
        </p:nvPicPr>
        <p:blipFill>
          <a:blip r:embed="rId4"/>
          <a:srcRect/>
          <a:stretch>
            <a:fillRect/>
          </a:stretch>
        </p:blipFill>
        <p:spPr bwMode="auto">
          <a:xfrm>
            <a:off x="6705600" y="5791200"/>
            <a:ext cx="1552575" cy="805917"/>
          </a:xfrm>
          <a:prstGeom prst="rect">
            <a:avLst/>
          </a:prstGeom>
          <a:noFill/>
          <a:ln w="9525">
            <a:solidFill>
              <a:schemeClr val="tx1"/>
            </a:solid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28600" y="0"/>
            <a:ext cx="8742066" cy="68580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140732"/>
            <a:ext cx="9296400" cy="369332"/>
          </a:xfrm>
          <a:prstGeom prst="rect">
            <a:avLst/>
          </a:prstGeom>
          <a:solidFill>
            <a:srgbClr val="FFCCCC"/>
          </a:solidFill>
        </p:spPr>
        <p:txBody>
          <a:bodyPr wrap="square">
            <a:spAutoFit/>
          </a:bodyPr>
          <a:lstStyle/>
          <a:p>
            <a:r>
              <a:rPr lang="en-US" b="1" dirty="0">
                <a:latin typeface="+mj-lt"/>
              </a:rPr>
              <a:t>Analog baseband conditioning-</a:t>
            </a:r>
            <a:r>
              <a:rPr lang="en-US" b="1" dirty="0">
                <a:solidFill>
                  <a:srgbClr val="0033CC"/>
                </a:solidFill>
                <a:latin typeface="+mj-lt"/>
              </a:rPr>
              <a:t>Wireless microphone system.</a:t>
            </a:r>
          </a:p>
        </p:txBody>
      </p:sp>
      <p:pic>
        <p:nvPicPr>
          <p:cNvPr id="1026" name="Picture 2"/>
          <p:cNvPicPr>
            <a:picLocks noChangeAspect="1" noChangeArrowheads="1"/>
          </p:cNvPicPr>
          <p:nvPr/>
        </p:nvPicPr>
        <p:blipFill>
          <a:blip r:embed="rId2"/>
          <a:srcRect/>
          <a:stretch>
            <a:fillRect/>
          </a:stretch>
        </p:blipFill>
        <p:spPr bwMode="auto">
          <a:xfrm>
            <a:off x="838200" y="457200"/>
            <a:ext cx="7467600" cy="4045248"/>
          </a:xfrm>
          <a:prstGeom prst="rect">
            <a:avLst/>
          </a:prstGeom>
          <a:noFill/>
          <a:ln w="9525">
            <a:noFill/>
            <a:miter lim="800000"/>
            <a:headEnd/>
            <a:tailEnd/>
          </a:ln>
          <a:effectLst/>
        </p:spPr>
      </p:pic>
      <p:sp>
        <p:nvSpPr>
          <p:cNvPr id="7" name="Rectangle 6"/>
          <p:cNvSpPr/>
          <p:nvPr/>
        </p:nvSpPr>
        <p:spPr>
          <a:xfrm>
            <a:off x="304800" y="4724401"/>
            <a:ext cx="8686800" cy="2031325"/>
          </a:xfrm>
          <a:prstGeom prst="rect">
            <a:avLst/>
          </a:prstGeom>
        </p:spPr>
        <p:txBody>
          <a:bodyPr wrap="square">
            <a:spAutoFit/>
          </a:bodyPr>
          <a:lstStyle/>
          <a:p>
            <a:pPr>
              <a:buFont typeface="Arial" pitchFamily="34" charset="0"/>
              <a:buChar char="•"/>
            </a:pPr>
            <a:r>
              <a:rPr lang="en-US" dirty="0">
                <a:latin typeface="+mn-lt"/>
              </a:rPr>
              <a:t>Wireless microphones and headsets are examples of short-range systems that must maintain </a:t>
            </a:r>
            <a:r>
              <a:rPr lang="en-US" b="1" dirty="0">
                <a:latin typeface="+mn-lt"/>
              </a:rPr>
              <a:t>high audio quality over the vagaries of changing path lengths and indoor environments,</a:t>
            </a:r>
            <a:r>
              <a:rPr lang="en-US" dirty="0">
                <a:latin typeface="+mn-lt"/>
              </a:rPr>
              <a:t> while having </a:t>
            </a:r>
            <a:r>
              <a:rPr lang="en-US" b="1" dirty="0">
                <a:latin typeface="+mn-lt"/>
              </a:rPr>
              <a:t>small size and low cost. </a:t>
            </a:r>
          </a:p>
          <a:p>
            <a:pPr>
              <a:buFont typeface="Arial" pitchFamily="34" charset="0"/>
              <a:buChar char="•"/>
            </a:pPr>
            <a:r>
              <a:rPr lang="en-US" dirty="0">
                <a:latin typeface="+mn-lt"/>
              </a:rPr>
              <a:t>To help them achieve this, they have a </a:t>
            </a:r>
            <a:r>
              <a:rPr lang="en-US" b="1" dirty="0">
                <a:latin typeface="+mn-lt"/>
              </a:rPr>
              <a:t>signal conditioning element in their baseband path before modulation. </a:t>
            </a:r>
          </a:p>
          <a:p>
            <a:pPr>
              <a:buFont typeface="Arial" pitchFamily="34" charset="0"/>
              <a:buChar char="•"/>
            </a:pPr>
            <a:r>
              <a:rPr lang="en-US" dirty="0">
                <a:latin typeface="+mn-lt"/>
              </a:rPr>
              <a:t>Two features used to achieve </a:t>
            </a:r>
            <a:r>
              <a:rPr lang="en-US" b="1" dirty="0">
                <a:latin typeface="+mn-lt"/>
              </a:rPr>
              <a:t>high signal-to-noise ratio </a:t>
            </a:r>
            <a:r>
              <a:rPr lang="en-US" dirty="0">
                <a:latin typeface="+mn-lt"/>
              </a:rPr>
              <a:t>over a wide dynamic range are </a:t>
            </a:r>
            <a:r>
              <a:rPr lang="en-US" b="1" dirty="0">
                <a:solidFill>
                  <a:srgbClr val="0033CC"/>
                </a:solidFill>
                <a:latin typeface="+mn-lt"/>
              </a:rPr>
              <a:t>pre-emphasis/de-emphasis and compression/expansion</a:t>
            </a:r>
            <a:r>
              <a:rPr lang="en-US" dirty="0">
                <a:latin typeface="+mn-lt"/>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140732"/>
            <a:ext cx="9296400" cy="369332"/>
          </a:xfrm>
          <a:prstGeom prst="rect">
            <a:avLst/>
          </a:prstGeom>
          <a:solidFill>
            <a:srgbClr val="FFCCCC"/>
          </a:solidFill>
        </p:spPr>
        <p:txBody>
          <a:bodyPr wrap="square">
            <a:spAutoFit/>
          </a:bodyPr>
          <a:lstStyle/>
          <a:p>
            <a:r>
              <a:rPr lang="en-US" b="1" dirty="0">
                <a:latin typeface="+mj-lt"/>
              </a:rPr>
              <a:t>Analog baseband conditioning-</a:t>
            </a:r>
            <a:r>
              <a:rPr lang="en-US" b="1" dirty="0">
                <a:solidFill>
                  <a:srgbClr val="0033CC"/>
                </a:solidFill>
                <a:latin typeface="+mj-lt"/>
              </a:rPr>
              <a:t>Wireless microphone system.</a:t>
            </a:r>
          </a:p>
        </p:txBody>
      </p:sp>
      <p:sp>
        <p:nvSpPr>
          <p:cNvPr id="7" name="Rectangle 6"/>
          <p:cNvSpPr/>
          <p:nvPr/>
        </p:nvSpPr>
        <p:spPr>
          <a:xfrm>
            <a:off x="381000" y="457200"/>
            <a:ext cx="8763000" cy="3754874"/>
          </a:xfrm>
          <a:prstGeom prst="rect">
            <a:avLst/>
          </a:prstGeom>
        </p:spPr>
        <p:txBody>
          <a:bodyPr wrap="square">
            <a:spAutoFit/>
          </a:bodyPr>
          <a:lstStyle/>
          <a:p>
            <a:pPr algn="just">
              <a:spcBef>
                <a:spcPts val="600"/>
              </a:spcBef>
              <a:spcAft>
                <a:spcPts val="600"/>
              </a:spcAft>
              <a:buFont typeface="Arial" pitchFamily="34" charset="0"/>
              <a:buChar char="•"/>
            </a:pPr>
            <a:r>
              <a:rPr lang="en-US" dirty="0">
                <a:latin typeface="+mn-lt"/>
              </a:rPr>
              <a:t>The transmitter audio signal is applied to a </a:t>
            </a:r>
            <a:r>
              <a:rPr lang="en-US" b="1" dirty="0">
                <a:solidFill>
                  <a:srgbClr val="0033CC"/>
                </a:solidFill>
                <a:latin typeface="+mn-lt"/>
              </a:rPr>
              <a:t>high-pass filter (pre-emphasis) </a:t>
            </a:r>
            <a:r>
              <a:rPr lang="en-US" dirty="0">
                <a:latin typeface="+mn-lt"/>
              </a:rPr>
              <a:t>which increases the high frequency content of the signal.</a:t>
            </a:r>
          </a:p>
          <a:p>
            <a:pPr algn="just">
              <a:spcBef>
                <a:spcPts val="600"/>
              </a:spcBef>
              <a:spcAft>
                <a:spcPts val="600"/>
              </a:spcAft>
              <a:buFont typeface="Arial" pitchFamily="34" charset="0"/>
              <a:buChar char="•"/>
            </a:pPr>
            <a:r>
              <a:rPr lang="en-US" dirty="0">
                <a:latin typeface="+mn-lt"/>
              </a:rPr>
              <a:t> In the receiver, the detected audio goes through a </a:t>
            </a:r>
            <a:r>
              <a:rPr lang="en-US" b="1" dirty="0">
                <a:solidFill>
                  <a:srgbClr val="0033CC"/>
                </a:solidFill>
                <a:latin typeface="+mn-lt"/>
              </a:rPr>
              <a:t>complementary low-pass filter (de-emphasis)</a:t>
            </a:r>
            <a:r>
              <a:rPr lang="en-US" dirty="0">
                <a:latin typeface="+mn-lt"/>
              </a:rPr>
              <a:t>, restoring the signal to its original spectrum composition. </a:t>
            </a:r>
          </a:p>
          <a:p>
            <a:pPr algn="just">
              <a:spcBef>
                <a:spcPts val="600"/>
              </a:spcBef>
              <a:spcAft>
                <a:spcPts val="600"/>
              </a:spcAft>
              <a:buFont typeface="Arial" pitchFamily="34" charset="0"/>
              <a:buChar char="•"/>
            </a:pPr>
            <a:r>
              <a:rPr lang="en-US" dirty="0">
                <a:latin typeface="+mn-lt"/>
              </a:rPr>
              <a:t>However, in so doing, </a:t>
            </a:r>
            <a:r>
              <a:rPr lang="en-US" b="1" dirty="0">
                <a:latin typeface="+mn-lt"/>
              </a:rPr>
              <a:t>high frequency noise </a:t>
            </a:r>
            <a:r>
              <a:rPr lang="en-US" dirty="0">
                <a:latin typeface="+mn-lt"/>
              </a:rPr>
              <a:t>that entered the signal path after the modulation </a:t>
            </a:r>
            <a:r>
              <a:rPr lang="en-US" b="1" dirty="0">
                <a:latin typeface="+mn-lt"/>
              </a:rPr>
              <a:t>process is filtered out by the receiver </a:t>
            </a:r>
            <a:r>
              <a:rPr lang="en-US" dirty="0">
                <a:latin typeface="+mn-lt"/>
              </a:rPr>
              <a:t>while the desired signal is returned to its original quality. </a:t>
            </a:r>
          </a:p>
          <a:p>
            <a:pPr algn="just">
              <a:spcBef>
                <a:spcPts val="600"/>
              </a:spcBef>
              <a:spcAft>
                <a:spcPts val="600"/>
              </a:spcAft>
              <a:buFont typeface="Arial" pitchFamily="34" charset="0"/>
              <a:buChar char="•"/>
            </a:pPr>
            <a:r>
              <a:rPr lang="en-US" b="1" dirty="0">
                <a:latin typeface="+mn-lt"/>
              </a:rPr>
              <a:t>Compression</a:t>
            </a:r>
            <a:r>
              <a:rPr lang="en-US" dirty="0">
                <a:latin typeface="+mn-lt"/>
              </a:rPr>
              <a:t> of the transmitted signal </a:t>
            </a:r>
            <a:r>
              <a:rPr lang="en-US" b="1" dirty="0">
                <a:latin typeface="+mn-lt"/>
              </a:rPr>
              <a:t>raises the weak sounds and suppresses strong sounds </a:t>
            </a:r>
            <a:r>
              <a:rPr lang="en-US" dirty="0">
                <a:latin typeface="+mn-lt"/>
              </a:rPr>
              <a:t>to make the modulation more efficient. </a:t>
            </a:r>
          </a:p>
          <a:p>
            <a:pPr algn="just">
              <a:spcBef>
                <a:spcPts val="600"/>
              </a:spcBef>
              <a:spcAft>
                <a:spcPts val="600"/>
              </a:spcAft>
              <a:buFont typeface="Arial" pitchFamily="34" charset="0"/>
              <a:buChar char="•"/>
            </a:pPr>
            <a:r>
              <a:rPr lang="en-US" b="1" dirty="0">
                <a:latin typeface="+mn-lt"/>
              </a:rPr>
              <a:t>Reversing</a:t>
            </a:r>
            <a:r>
              <a:rPr lang="en-US" dirty="0">
                <a:latin typeface="+mn-lt"/>
              </a:rPr>
              <a:t> the process in the receiver </a:t>
            </a:r>
            <a:r>
              <a:rPr lang="en-US" b="1" dirty="0">
                <a:latin typeface="+mn-lt"/>
              </a:rPr>
              <a:t>weakens annoying background noises </a:t>
            </a:r>
            <a:r>
              <a:rPr lang="en-US" dirty="0">
                <a:latin typeface="+mn-lt"/>
              </a:rPr>
              <a:t>while restoring the signal to its original dynamic range.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381000"/>
            <a:ext cx="9296400" cy="369332"/>
          </a:xfrm>
          <a:prstGeom prst="rect">
            <a:avLst/>
          </a:prstGeom>
          <a:solidFill>
            <a:srgbClr val="FFCCCC"/>
          </a:solidFill>
        </p:spPr>
        <p:txBody>
          <a:bodyPr wrap="square">
            <a:spAutoFit/>
          </a:bodyPr>
          <a:lstStyle/>
          <a:p>
            <a:r>
              <a:rPr lang="en-US" b="1" dirty="0">
                <a:latin typeface="+mj-lt"/>
              </a:rPr>
              <a:t>Choice of RF frequency and bandwidth</a:t>
            </a:r>
          </a:p>
        </p:txBody>
      </p:sp>
      <p:sp>
        <p:nvSpPr>
          <p:cNvPr id="6" name="Rectangle 5"/>
          <p:cNvSpPr/>
          <p:nvPr/>
        </p:nvSpPr>
        <p:spPr>
          <a:xfrm>
            <a:off x="381000" y="762000"/>
            <a:ext cx="8534400" cy="5355312"/>
          </a:xfrm>
          <a:prstGeom prst="rect">
            <a:avLst/>
          </a:prstGeom>
        </p:spPr>
        <p:txBody>
          <a:bodyPr wrap="square">
            <a:spAutoFit/>
          </a:bodyPr>
          <a:lstStyle/>
          <a:p>
            <a:pPr algn="just"/>
            <a:r>
              <a:rPr lang="en-US" dirty="0">
                <a:latin typeface="+mn-lt"/>
              </a:rPr>
              <a:t>Important factors to consider when </a:t>
            </a:r>
            <a:r>
              <a:rPr lang="en-US" b="1" dirty="0">
                <a:solidFill>
                  <a:srgbClr val="0033CC"/>
                </a:solidFill>
                <a:latin typeface="+mn-lt"/>
              </a:rPr>
              <a:t>determining the radio frequency </a:t>
            </a:r>
            <a:r>
              <a:rPr lang="en-US" dirty="0">
                <a:latin typeface="+mn-lt"/>
              </a:rPr>
              <a:t>of a short-range system:</a:t>
            </a:r>
          </a:p>
          <a:p>
            <a:pPr algn="just"/>
            <a:r>
              <a:rPr lang="en-US" b="1" dirty="0">
                <a:solidFill>
                  <a:srgbClr val="960000"/>
                </a:solidFill>
                <a:latin typeface="+mn-lt"/>
              </a:rPr>
              <a:t>1. </a:t>
            </a:r>
            <a:r>
              <a:rPr lang="en-US" b="1" u="sng" dirty="0">
                <a:solidFill>
                  <a:srgbClr val="960000"/>
                </a:solidFill>
                <a:latin typeface="+mn-lt"/>
              </a:rPr>
              <a:t>Telecommunication regulations</a:t>
            </a:r>
          </a:p>
          <a:p>
            <a:pPr algn="just">
              <a:buFont typeface="Wingdings" pitchFamily="2" charset="2"/>
              <a:buChar char="ü"/>
            </a:pPr>
            <a:r>
              <a:rPr lang="en-US" dirty="0">
                <a:latin typeface="+mn-lt"/>
              </a:rPr>
              <a:t>When a </a:t>
            </a:r>
            <a:r>
              <a:rPr lang="en-US" b="1" dirty="0">
                <a:latin typeface="+mn-lt"/>
              </a:rPr>
              <a:t>device is to be marketed in several countries and regions of the world</a:t>
            </a:r>
            <a:r>
              <a:rPr lang="en-US" dirty="0">
                <a:latin typeface="+mn-lt"/>
              </a:rPr>
              <a:t>, </a:t>
            </a:r>
            <a:r>
              <a:rPr lang="en-US" dirty="0">
                <a:latin typeface="+mn-lt"/>
                <a:sym typeface="Wingdings" pitchFamily="2" charset="2"/>
              </a:rPr>
              <a:t></a:t>
            </a:r>
            <a:r>
              <a:rPr lang="en-US" b="1" dirty="0">
                <a:solidFill>
                  <a:srgbClr val="0033CC"/>
                </a:solidFill>
                <a:latin typeface="+mn-lt"/>
              </a:rPr>
              <a:t>choose a frequency </a:t>
            </a:r>
            <a:r>
              <a:rPr lang="en-US" b="1" dirty="0">
                <a:latin typeface="+mn-lt"/>
              </a:rPr>
              <a:t>that can be used in the different regions</a:t>
            </a:r>
            <a:r>
              <a:rPr lang="en-US" dirty="0">
                <a:latin typeface="+mn-lt"/>
              </a:rPr>
              <a:t>, or at least frequencies that don’t differ very much so that the basic design won’t be changed by changing frequencies</a:t>
            </a:r>
          </a:p>
          <a:p>
            <a:pPr algn="just">
              <a:buFont typeface="Wingdings" pitchFamily="2" charset="2"/>
              <a:buChar char="ü"/>
            </a:pPr>
            <a:r>
              <a:rPr lang="en-US" dirty="0">
                <a:latin typeface="+mn-lt"/>
              </a:rPr>
              <a:t>The </a:t>
            </a:r>
            <a:r>
              <a:rPr lang="en-US" b="1" dirty="0">
                <a:solidFill>
                  <a:srgbClr val="0033CC"/>
                </a:solidFill>
                <a:latin typeface="+mn-lt"/>
              </a:rPr>
              <a:t>UHF frequency bands </a:t>
            </a:r>
            <a:r>
              <a:rPr lang="en-US" dirty="0">
                <a:latin typeface="+mn-lt"/>
              </a:rPr>
              <a:t>are usually the </a:t>
            </a:r>
            <a:r>
              <a:rPr lang="en-US" b="1" dirty="0">
                <a:solidFill>
                  <a:srgbClr val="0033CC"/>
                </a:solidFill>
                <a:latin typeface="+mn-lt"/>
              </a:rPr>
              <a:t>choice</a:t>
            </a:r>
            <a:r>
              <a:rPr lang="en-US" dirty="0">
                <a:solidFill>
                  <a:srgbClr val="0033CC"/>
                </a:solidFill>
                <a:latin typeface="+mn-lt"/>
              </a:rPr>
              <a:t> </a:t>
            </a:r>
            <a:r>
              <a:rPr lang="en-US" b="1" dirty="0">
                <a:solidFill>
                  <a:srgbClr val="0033CC"/>
                </a:solidFill>
                <a:latin typeface="+mn-lt"/>
              </a:rPr>
              <a:t>for wireless alarm, medical, and</a:t>
            </a:r>
          </a:p>
          <a:p>
            <a:pPr algn="just"/>
            <a:r>
              <a:rPr lang="en-US" b="1" dirty="0">
                <a:solidFill>
                  <a:srgbClr val="0033CC"/>
                </a:solidFill>
                <a:latin typeface="+mn-lt"/>
              </a:rPr>
              <a:t>control systems.</a:t>
            </a:r>
            <a:r>
              <a:rPr lang="en-US" dirty="0">
                <a:latin typeface="+mn-lt"/>
              </a:rPr>
              <a:t> The bands that allow </a:t>
            </a:r>
            <a:r>
              <a:rPr lang="en-US" b="1" dirty="0">
                <a:latin typeface="+mn-lt"/>
              </a:rPr>
              <a:t>unlicensed operation </a:t>
            </a:r>
            <a:r>
              <a:rPr lang="en-US" dirty="0">
                <a:latin typeface="+mn-lt"/>
              </a:rPr>
              <a:t>don’t require rigid frequency</a:t>
            </a:r>
          </a:p>
          <a:p>
            <a:pPr algn="just"/>
            <a:r>
              <a:rPr lang="en-US" dirty="0">
                <a:latin typeface="+mn-lt"/>
              </a:rPr>
              <a:t>accuracy. </a:t>
            </a:r>
          </a:p>
          <a:p>
            <a:pPr lvl="1" algn="just">
              <a:buFont typeface="Wingdings" pitchFamily="2" charset="2"/>
              <a:buChar char="ü"/>
            </a:pPr>
            <a:r>
              <a:rPr lang="en-US" dirty="0">
                <a:latin typeface="+mn-lt"/>
              </a:rPr>
              <a:t>Various components—</a:t>
            </a:r>
            <a:r>
              <a:rPr lang="en-US" b="1" dirty="0">
                <a:solidFill>
                  <a:srgbClr val="0033CC"/>
                </a:solidFill>
                <a:latin typeface="+mn-lt"/>
              </a:rPr>
              <a:t>SAWs and ICs</a:t>
            </a:r>
            <a:r>
              <a:rPr lang="en-US" dirty="0">
                <a:latin typeface="+mn-lt"/>
              </a:rPr>
              <a:t>—have been specially designed for </a:t>
            </a:r>
            <a:r>
              <a:rPr lang="en-US" b="1" dirty="0">
                <a:latin typeface="+mn-lt"/>
              </a:rPr>
              <a:t>these bands and are available at </a:t>
            </a:r>
            <a:r>
              <a:rPr lang="en-US" b="1" dirty="0">
                <a:solidFill>
                  <a:srgbClr val="0033CC"/>
                </a:solidFill>
                <a:latin typeface="+mn-lt"/>
              </a:rPr>
              <a:t>low price</a:t>
            </a:r>
            <a:r>
              <a:rPr lang="en-US" dirty="0">
                <a:solidFill>
                  <a:srgbClr val="0033CC"/>
                </a:solidFill>
                <a:latin typeface="+mn-lt"/>
              </a:rPr>
              <a:t>s</a:t>
            </a:r>
            <a:r>
              <a:rPr lang="en-US" dirty="0">
                <a:solidFill>
                  <a:srgbClr val="0033CC"/>
                </a:solidFill>
                <a:latin typeface="+mn-lt"/>
                <a:sym typeface="Wingdings" pitchFamily="2" charset="2"/>
              </a:rPr>
              <a:t></a:t>
            </a:r>
            <a:r>
              <a:rPr lang="en-US" b="1" dirty="0">
                <a:solidFill>
                  <a:srgbClr val="0033CC"/>
                </a:solidFill>
                <a:latin typeface="+mn-lt"/>
              </a:rPr>
              <a:t> simple designs and low cost</a:t>
            </a:r>
            <a:r>
              <a:rPr lang="en-US" dirty="0">
                <a:solidFill>
                  <a:srgbClr val="0033CC"/>
                </a:solidFill>
                <a:latin typeface="+mn-lt"/>
              </a:rPr>
              <a:t>. </a:t>
            </a:r>
          </a:p>
          <a:p>
            <a:pPr lvl="1" algn="just">
              <a:buFont typeface="Wingdings" pitchFamily="2" charset="2"/>
              <a:buChar char="ü"/>
            </a:pPr>
            <a:r>
              <a:rPr lang="en-US" b="1" dirty="0">
                <a:latin typeface="+mn-lt"/>
              </a:rPr>
              <a:t>Complete RF transmitter and receiver modules </a:t>
            </a:r>
            <a:r>
              <a:rPr lang="en-US" dirty="0">
                <a:latin typeface="+mn-lt"/>
              </a:rPr>
              <a:t>covering the most common UHF frequencies, among them </a:t>
            </a:r>
            <a:r>
              <a:rPr lang="en-US" b="1" dirty="0">
                <a:solidFill>
                  <a:srgbClr val="008000"/>
                </a:solidFill>
                <a:latin typeface="+mn-lt"/>
              </a:rPr>
              <a:t>315 MHz </a:t>
            </a:r>
            <a:r>
              <a:rPr lang="en-US" b="1" dirty="0">
                <a:latin typeface="+mn-lt"/>
              </a:rPr>
              <a:t>and </a:t>
            </a:r>
            <a:r>
              <a:rPr lang="en-US" b="1" dirty="0">
                <a:solidFill>
                  <a:srgbClr val="960000"/>
                </a:solidFill>
                <a:latin typeface="+mn-lt"/>
              </a:rPr>
              <a:t>902 to 928 MHz </a:t>
            </a:r>
            <a:r>
              <a:rPr lang="en-US" b="1" dirty="0">
                <a:latin typeface="+mn-lt"/>
              </a:rPr>
              <a:t>(the </a:t>
            </a:r>
            <a:r>
              <a:rPr lang="en-US" b="1" dirty="0">
                <a:solidFill>
                  <a:srgbClr val="008000"/>
                </a:solidFill>
                <a:latin typeface="+mn-lt"/>
              </a:rPr>
              <a:t>United States </a:t>
            </a:r>
            <a:r>
              <a:rPr lang="en-US" b="1" dirty="0">
                <a:latin typeface="+mn-lt"/>
              </a:rPr>
              <a:t>and </a:t>
            </a:r>
            <a:r>
              <a:rPr lang="en-US" b="1" dirty="0">
                <a:solidFill>
                  <a:srgbClr val="960000"/>
                </a:solidFill>
                <a:latin typeface="+mn-lt"/>
              </a:rPr>
              <a:t>Canada</a:t>
            </a:r>
            <a:r>
              <a:rPr lang="en-US" b="1" dirty="0">
                <a:latin typeface="+mn-lt"/>
              </a:rPr>
              <a:t>)</a:t>
            </a:r>
            <a:r>
              <a:rPr lang="en-US" dirty="0">
                <a:latin typeface="+mn-lt"/>
              </a:rPr>
              <a:t>, and </a:t>
            </a:r>
            <a:r>
              <a:rPr lang="en-US" b="1" dirty="0">
                <a:solidFill>
                  <a:srgbClr val="B911A5"/>
                </a:solidFill>
                <a:latin typeface="+mn-lt"/>
              </a:rPr>
              <a:t>433.92 MHz band </a:t>
            </a:r>
            <a:r>
              <a:rPr lang="en-US" b="1" dirty="0">
                <a:solidFill>
                  <a:srgbClr val="0070C0"/>
                </a:solidFill>
                <a:latin typeface="+mn-lt"/>
              </a:rPr>
              <a:t>and </a:t>
            </a:r>
            <a:r>
              <a:rPr lang="en-US" b="1" dirty="0">
                <a:solidFill>
                  <a:srgbClr val="B911A5"/>
                </a:solidFill>
                <a:latin typeface="+mn-lt"/>
              </a:rPr>
              <a:t>868 to 870 MHz </a:t>
            </a:r>
            <a:r>
              <a:rPr lang="en-US" b="1" dirty="0">
                <a:solidFill>
                  <a:srgbClr val="0070C0"/>
                </a:solidFill>
                <a:latin typeface="+mn-lt"/>
              </a:rPr>
              <a:t>(</a:t>
            </a:r>
            <a:r>
              <a:rPr lang="en-US" b="1" dirty="0">
                <a:solidFill>
                  <a:srgbClr val="B911A5"/>
                </a:solidFill>
                <a:latin typeface="+mn-lt"/>
              </a:rPr>
              <a:t>European Community</a:t>
            </a:r>
            <a:r>
              <a:rPr lang="en-US" b="1" dirty="0">
                <a:solidFill>
                  <a:srgbClr val="0070C0"/>
                </a:solidFill>
                <a:latin typeface="+mn-lt"/>
              </a:rPr>
              <a:t>).</a:t>
            </a:r>
          </a:p>
          <a:p>
            <a:pPr algn="just"/>
            <a:r>
              <a:rPr lang="en-US" b="1" dirty="0">
                <a:solidFill>
                  <a:srgbClr val="960000"/>
                </a:solidFill>
                <a:latin typeface="+mn-lt"/>
              </a:rPr>
              <a:t>2</a:t>
            </a:r>
            <a:r>
              <a:rPr lang="en-US" b="1" u="sng" dirty="0">
                <a:solidFill>
                  <a:srgbClr val="960000"/>
                </a:solidFill>
                <a:latin typeface="+mn-lt"/>
              </a:rPr>
              <a:t>. Antenna size</a:t>
            </a:r>
          </a:p>
          <a:p>
            <a:pPr algn="just">
              <a:buFont typeface="Wingdings" pitchFamily="2" charset="2"/>
              <a:buChar char="ü"/>
            </a:pPr>
            <a:r>
              <a:rPr lang="en-US" dirty="0">
                <a:latin typeface="+mn-lt"/>
              </a:rPr>
              <a:t>Antenna size may be important in certain applications, and for a given type of antenna, its </a:t>
            </a:r>
            <a:r>
              <a:rPr lang="en-US" b="1" dirty="0">
                <a:latin typeface="+mn-lt"/>
              </a:rPr>
              <a:t>size is </a:t>
            </a:r>
            <a:r>
              <a:rPr lang="en-US" b="1" dirty="0">
                <a:solidFill>
                  <a:srgbClr val="0000FF"/>
                </a:solidFill>
                <a:latin typeface="+mn-lt"/>
              </a:rPr>
              <a:t>proportional to wavelength</a:t>
            </a:r>
            <a:r>
              <a:rPr lang="en-US" b="1" dirty="0">
                <a:latin typeface="+mn-lt"/>
              </a:rPr>
              <a:t>, or inversely proportional to frequency.</a:t>
            </a:r>
          </a:p>
          <a:p>
            <a:pPr algn="just">
              <a:buFont typeface="Wingdings" pitchFamily="2" charset="2"/>
              <a:buChar char="ü"/>
            </a:pPr>
            <a:r>
              <a:rPr lang="en-US" b="1" dirty="0">
                <a:solidFill>
                  <a:srgbClr val="0000FF"/>
                </a:solidFill>
                <a:latin typeface="+mn-lt"/>
              </a:rPr>
              <a:t>efficient built-in antennas </a:t>
            </a:r>
            <a:r>
              <a:rPr lang="en-US" dirty="0">
                <a:latin typeface="+mn-lt"/>
              </a:rPr>
              <a:t>are easier to achieve in small devices at short wavelengths.</a:t>
            </a:r>
          </a:p>
        </p:txBody>
      </p:sp>
      <p:pic>
        <p:nvPicPr>
          <p:cNvPr id="4" name="Picture 2"/>
          <p:cNvPicPr>
            <a:picLocks noChangeAspect="1" noChangeArrowheads="1"/>
          </p:cNvPicPr>
          <p:nvPr/>
        </p:nvPicPr>
        <p:blipFill>
          <a:blip r:embed="rId2"/>
          <a:srcRect/>
          <a:stretch>
            <a:fillRect/>
          </a:stretch>
        </p:blipFill>
        <p:spPr bwMode="auto">
          <a:xfrm>
            <a:off x="3962400" y="6019800"/>
            <a:ext cx="990600" cy="728031"/>
          </a:xfrm>
          <a:prstGeom prst="rect">
            <a:avLst/>
          </a:prstGeom>
          <a:noFill/>
          <a:ln w="9525">
            <a:solidFill>
              <a:srgbClr val="960000"/>
            </a:solid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381000"/>
            <a:ext cx="9296400" cy="369332"/>
          </a:xfrm>
          <a:prstGeom prst="rect">
            <a:avLst/>
          </a:prstGeom>
          <a:solidFill>
            <a:srgbClr val="FFCCCC"/>
          </a:solidFill>
        </p:spPr>
        <p:txBody>
          <a:bodyPr wrap="square">
            <a:spAutoFit/>
          </a:bodyPr>
          <a:lstStyle/>
          <a:p>
            <a:r>
              <a:rPr lang="en-US" b="1" dirty="0">
                <a:latin typeface="+mj-lt"/>
              </a:rPr>
              <a:t>Choice of RF frequency and bandwidth</a:t>
            </a:r>
          </a:p>
        </p:txBody>
      </p:sp>
      <p:sp>
        <p:nvSpPr>
          <p:cNvPr id="7" name="Rectangle 6"/>
          <p:cNvSpPr/>
          <p:nvPr/>
        </p:nvSpPr>
        <p:spPr>
          <a:xfrm>
            <a:off x="457200" y="762000"/>
            <a:ext cx="8686800" cy="3785652"/>
          </a:xfrm>
          <a:prstGeom prst="rect">
            <a:avLst/>
          </a:prstGeom>
        </p:spPr>
        <p:txBody>
          <a:bodyPr wrap="square">
            <a:spAutoFit/>
          </a:bodyPr>
          <a:lstStyle/>
          <a:p>
            <a:pPr algn="just"/>
            <a:r>
              <a:rPr lang="en-US" sz="2000" b="1" u="sng" dirty="0">
                <a:solidFill>
                  <a:srgbClr val="960000"/>
                </a:solidFill>
                <a:latin typeface="+mn-lt"/>
              </a:rPr>
              <a:t>3. Cost</a:t>
            </a:r>
          </a:p>
          <a:p>
            <a:pPr algn="just">
              <a:buFont typeface="Wingdings" pitchFamily="2" charset="2"/>
              <a:buChar char="ü"/>
            </a:pPr>
            <a:r>
              <a:rPr lang="en-US" sz="2000" b="1" dirty="0">
                <a:solidFill>
                  <a:srgbClr val="0000FF"/>
                </a:solidFill>
                <a:latin typeface="+mn-lt"/>
              </a:rPr>
              <a:t>directly proportional to increased frequency</a:t>
            </a:r>
          </a:p>
          <a:p>
            <a:pPr marL="342900" indent="-342900">
              <a:buAutoNum type="arabicPeriod" startAt="4"/>
            </a:pPr>
            <a:r>
              <a:rPr lang="en-US" sz="2000" b="1" u="sng" dirty="0">
                <a:solidFill>
                  <a:srgbClr val="960000"/>
                </a:solidFill>
                <a:latin typeface="+mn-lt"/>
              </a:rPr>
              <a:t>Interference</a:t>
            </a:r>
          </a:p>
          <a:p>
            <a:pPr>
              <a:buFont typeface="Wingdings" pitchFamily="2" charset="2"/>
              <a:buChar char="ü"/>
            </a:pPr>
            <a:r>
              <a:rPr lang="en-US" sz="2000" b="1" dirty="0">
                <a:latin typeface="+mn-lt"/>
              </a:rPr>
              <a:t>Natural and man-made background noise </a:t>
            </a:r>
            <a:r>
              <a:rPr lang="en-US" sz="2000" dirty="0">
                <a:latin typeface="+mn-lt"/>
              </a:rPr>
              <a:t>is </a:t>
            </a:r>
            <a:r>
              <a:rPr lang="en-US" sz="2000" b="1" dirty="0">
                <a:solidFill>
                  <a:srgbClr val="0000FF"/>
                </a:solidFill>
                <a:latin typeface="+mn-lt"/>
              </a:rPr>
              <a:t>higher on the lower frequencies</a:t>
            </a:r>
            <a:r>
              <a:rPr lang="en-US" sz="2000" dirty="0">
                <a:latin typeface="+mn-lt"/>
              </a:rPr>
              <a:t>.</a:t>
            </a:r>
          </a:p>
          <a:p>
            <a:pPr>
              <a:buFont typeface="Wingdings" pitchFamily="2" charset="2"/>
              <a:buChar char="ü"/>
            </a:pPr>
            <a:r>
              <a:rPr lang="en-US" sz="2000" dirty="0">
                <a:latin typeface="+mn-lt"/>
              </a:rPr>
              <a:t> On the other hand, certain frequency bands available </a:t>
            </a:r>
            <a:r>
              <a:rPr lang="en-US" sz="2000" b="1" dirty="0">
                <a:solidFill>
                  <a:srgbClr val="0000FF"/>
                </a:solidFill>
                <a:latin typeface="+mn-lt"/>
              </a:rPr>
              <a:t>for short-range use </a:t>
            </a:r>
            <a:r>
              <a:rPr lang="en-US" sz="2000" dirty="0">
                <a:latin typeface="+mn-lt"/>
              </a:rPr>
              <a:t>may be very </a:t>
            </a:r>
            <a:r>
              <a:rPr lang="en-US" sz="2000" b="1" dirty="0">
                <a:solidFill>
                  <a:srgbClr val="0000FF"/>
                </a:solidFill>
                <a:latin typeface="+mn-lt"/>
              </a:rPr>
              <a:t>congested with other users, such as the ISM bands</a:t>
            </a:r>
            <a:r>
              <a:rPr lang="en-US" sz="2000" dirty="0">
                <a:latin typeface="+mn-lt"/>
              </a:rPr>
              <a:t>.</a:t>
            </a:r>
          </a:p>
          <a:p>
            <a:pPr>
              <a:buFont typeface="Wingdings" pitchFamily="2" charset="2"/>
              <a:buChar char="ü"/>
            </a:pPr>
            <a:r>
              <a:rPr lang="en-US" sz="2000" dirty="0">
                <a:latin typeface="+mn-lt"/>
              </a:rPr>
              <a:t> Where possible, it is advisable to choose a band set aside for a particular use, such as the </a:t>
            </a:r>
            <a:r>
              <a:rPr lang="en-US" sz="2000" b="1" dirty="0">
                <a:solidFill>
                  <a:srgbClr val="0000FF"/>
                </a:solidFill>
                <a:latin typeface="+mn-lt"/>
              </a:rPr>
              <a:t>868–870 MHz band available in Europe.</a:t>
            </a:r>
          </a:p>
          <a:p>
            <a:r>
              <a:rPr lang="en-US" sz="2000" b="1" dirty="0">
                <a:solidFill>
                  <a:srgbClr val="960000"/>
                </a:solidFill>
                <a:latin typeface="+mn-lt"/>
              </a:rPr>
              <a:t>5</a:t>
            </a:r>
            <a:r>
              <a:rPr lang="en-US" sz="2000" b="1" u="sng" dirty="0">
                <a:solidFill>
                  <a:srgbClr val="960000"/>
                </a:solidFill>
                <a:latin typeface="+mn-lt"/>
              </a:rPr>
              <a:t>. Propagation characteristics</a:t>
            </a:r>
          </a:p>
          <a:p>
            <a:pPr>
              <a:buFont typeface="Wingdings" pitchFamily="2" charset="2"/>
              <a:buChar char="ü"/>
            </a:pPr>
            <a:r>
              <a:rPr lang="en-US" sz="2000" dirty="0">
                <a:latin typeface="+mn-lt"/>
              </a:rPr>
              <a:t>must be considered in choosing the operating frequency.</a:t>
            </a:r>
          </a:p>
          <a:p>
            <a:pPr>
              <a:buFont typeface="Wingdings" pitchFamily="2" charset="2"/>
              <a:buChar char="ü"/>
            </a:pPr>
            <a:r>
              <a:rPr lang="en-US" sz="2000" b="1" dirty="0">
                <a:latin typeface="+mn-lt"/>
              </a:rPr>
              <a:t>High frequencies</a:t>
            </a:r>
            <a:r>
              <a:rPr lang="en-US" sz="2000" dirty="0">
                <a:latin typeface="+mn-lt"/>
              </a:rPr>
              <a:t> </a:t>
            </a:r>
            <a:r>
              <a:rPr lang="en-US" sz="2000" b="1" dirty="0">
                <a:solidFill>
                  <a:srgbClr val="B911A5"/>
                </a:solidFill>
                <a:latin typeface="+mn-lt"/>
              </a:rPr>
              <a:t>reflect easily </a:t>
            </a:r>
            <a:r>
              <a:rPr lang="en-US" sz="2000" dirty="0">
                <a:latin typeface="+mn-lt"/>
              </a:rPr>
              <a:t>from surfaces but </a:t>
            </a:r>
            <a:r>
              <a:rPr lang="en-US" sz="2000" b="1" dirty="0">
                <a:solidFill>
                  <a:srgbClr val="B911A5"/>
                </a:solidFill>
                <a:latin typeface="+mn-lt"/>
              </a:rPr>
              <a:t>penetrate insulated barriers less </a:t>
            </a:r>
            <a:r>
              <a:rPr lang="en-US" sz="2000" dirty="0">
                <a:latin typeface="+mn-lt"/>
              </a:rPr>
              <a:t>readily than lower frequencies.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Modulation and </a:t>
            </a:r>
            <a:r>
              <a:rPr lang="fr-FR" b="1" dirty="0" err="1">
                <a:latin typeface="+mj-lt"/>
              </a:rPr>
              <a:t>its</a:t>
            </a:r>
            <a:r>
              <a:rPr lang="fr-FR" b="1" dirty="0">
                <a:latin typeface="+mj-lt"/>
              </a:rPr>
              <a:t> types</a:t>
            </a:r>
          </a:p>
        </p:txBody>
      </p:sp>
      <p:pic>
        <p:nvPicPr>
          <p:cNvPr id="1026" name="Picture 2"/>
          <p:cNvPicPr>
            <a:picLocks noChangeAspect="1" noChangeArrowheads="1"/>
          </p:cNvPicPr>
          <p:nvPr/>
        </p:nvPicPr>
        <p:blipFill>
          <a:blip r:embed="rId2"/>
          <a:srcRect/>
          <a:stretch>
            <a:fillRect/>
          </a:stretch>
        </p:blipFill>
        <p:spPr bwMode="auto">
          <a:xfrm>
            <a:off x="533400" y="3581400"/>
            <a:ext cx="8181975" cy="3057525"/>
          </a:xfrm>
          <a:prstGeom prst="rect">
            <a:avLst/>
          </a:prstGeom>
          <a:noFill/>
          <a:ln w="9525">
            <a:noFill/>
            <a:miter lim="800000"/>
            <a:headEnd/>
            <a:tailEnd/>
          </a:ln>
          <a:effectLst/>
        </p:spPr>
      </p:pic>
      <p:sp>
        <p:nvSpPr>
          <p:cNvPr id="4" name="Rectangle 3"/>
          <p:cNvSpPr/>
          <p:nvPr/>
        </p:nvSpPr>
        <p:spPr>
          <a:xfrm>
            <a:off x="533400" y="457200"/>
            <a:ext cx="8153400" cy="2308324"/>
          </a:xfrm>
          <a:prstGeom prst="rect">
            <a:avLst/>
          </a:prstGeom>
        </p:spPr>
        <p:txBody>
          <a:bodyPr wrap="square">
            <a:spAutoFit/>
          </a:bodyPr>
          <a:lstStyle/>
          <a:p>
            <a:pPr>
              <a:buFont typeface="Arial" pitchFamily="34" charset="0"/>
              <a:buChar char="•"/>
            </a:pPr>
            <a:r>
              <a:rPr lang="en-US" altLang="en-US" dirty="0">
                <a:latin typeface="+mn-lt"/>
              </a:rPr>
              <a:t>Modulation is the </a:t>
            </a:r>
            <a:r>
              <a:rPr lang="en-US" altLang="en-US" b="1" dirty="0">
                <a:latin typeface="+mn-lt"/>
              </a:rPr>
              <a:t>process of varying a carrier signal's properties, such as amplitude, frequency, or phase, to carry information.</a:t>
            </a:r>
            <a:r>
              <a:rPr lang="en-US" altLang="en-US" dirty="0">
                <a:latin typeface="+mn-lt"/>
              </a:rPr>
              <a:t> </a:t>
            </a:r>
          </a:p>
          <a:p>
            <a:pPr>
              <a:buFont typeface="Arial" pitchFamily="34" charset="0"/>
              <a:buChar char="•"/>
            </a:pPr>
            <a:r>
              <a:rPr lang="en-US" altLang="en-US" dirty="0">
                <a:latin typeface="+mn-lt"/>
              </a:rPr>
              <a:t>Modulation is used to </a:t>
            </a:r>
            <a:r>
              <a:rPr lang="en-US" altLang="en-US" b="1" dirty="0">
                <a:latin typeface="+mn-lt"/>
              </a:rPr>
              <a:t>transmit data </a:t>
            </a:r>
            <a:r>
              <a:rPr lang="en-US" altLang="en-US" b="1" dirty="0">
                <a:solidFill>
                  <a:srgbClr val="0000FF"/>
                </a:solidFill>
                <a:latin typeface="+mn-lt"/>
              </a:rPr>
              <a:t>over a communication channel </a:t>
            </a:r>
            <a:r>
              <a:rPr lang="en-US" altLang="en-US" b="1" dirty="0">
                <a:latin typeface="+mn-lt"/>
              </a:rPr>
              <a:t>efficiently. </a:t>
            </a:r>
            <a:endParaRPr lang="en-US" altLang="en-US" b="1" dirty="0">
              <a:solidFill>
                <a:srgbClr val="960000"/>
              </a:solidFill>
              <a:latin typeface="+mn-lt"/>
            </a:endParaRPr>
          </a:p>
          <a:p>
            <a:pPr>
              <a:buFont typeface="Arial" pitchFamily="34" charset="0"/>
              <a:buChar char="•"/>
            </a:pPr>
            <a:r>
              <a:rPr lang="en-US" b="1" dirty="0">
                <a:solidFill>
                  <a:srgbClr val="960000"/>
                </a:solidFill>
                <a:latin typeface="+mn-lt"/>
              </a:rPr>
              <a:t>Amplitude modulation (AM) and frequency modulation (FM)</a:t>
            </a:r>
            <a:r>
              <a:rPr lang="en-US" dirty="0">
                <a:latin typeface="+mn-lt"/>
              </a:rPr>
              <a:t>, known from </a:t>
            </a:r>
            <a:r>
              <a:rPr lang="en-US" b="1" dirty="0">
                <a:latin typeface="+mn-lt"/>
              </a:rPr>
              <a:t>commercial broadcasting</a:t>
            </a:r>
          </a:p>
          <a:p>
            <a:pPr>
              <a:buFont typeface="Arial" pitchFamily="34" charset="0"/>
              <a:buChar char="•"/>
            </a:pPr>
            <a:r>
              <a:rPr lang="en-US" dirty="0">
                <a:latin typeface="+mn-lt"/>
              </a:rPr>
              <a:t>Third class of modulation is </a:t>
            </a:r>
            <a:r>
              <a:rPr lang="en-US" b="1" dirty="0">
                <a:solidFill>
                  <a:srgbClr val="0033CC"/>
                </a:solidFill>
                <a:latin typeface="+mn-lt"/>
              </a:rPr>
              <a:t>phase modulation</a:t>
            </a:r>
            <a:r>
              <a:rPr lang="en-US" dirty="0">
                <a:latin typeface="+mn-lt"/>
              </a:rPr>
              <a:t>, </a:t>
            </a:r>
            <a:r>
              <a:rPr lang="en-US" b="1" dirty="0">
                <a:latin typeface="+mn-lt"/>
              </a:rPr>
              <a:t>not used in broadcasting</a:t>
            </a:r>
            <a:r>
              <a:rPr lang="en-US" dirty="0">
                <a:latin typeface="+mn-lt"/>
              </a:rPr>
              <a:t>, but its </a:t>
            </a:r>
            <a:r>
              <a:rPr lang="en-US" b="1" dirty="0">
                <a:latin typeface="+mn-lt"/>
              </a:rPr>
              <a:t>digital counterpart is commonly used </a:t>
            </a:r>
            <a:r>
              <a:rPr lang="en-US" dirty="0">
                <a:latin typeface="+mn-lt"/>
              </a:rPr>
              <a:t>in high-end</a:t>
            </a:r>
            <a:r>
              <a:rPr lang="en-US" b="1" dirty="0">
                <a:latin typeface="+mn-lt"/>
              </a:rPr>
              <a:t>, high-data-rate digital wireless communication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228600"/>
            <a:ext cx="9296400" cy="369332"/>
          </a:xfrm>
          <a:prstGeom prst="rect">
            <a:avLst/>
          </a:prstGeom>
          <a:solidFill>
            <a:srgbClr val="FFCCCC"/>
          </a:solidFill>
        </p:spPr>
        <p:txBody>
          <a:bodyPr wrap="square">
            <a:spAutoFit/>
          </a:bodyPr>
          <a:lstStyle/>
          <a:p>
            <a:r>
              <a:rPr lang="en-US" b="1" dirty="0">
                <a:latin typeface="+mj-lt"/>
              </a:rPr>
              <a:t>Analog modulation</a:t>
            </a:r>
          </a:p>
        </p:txBody>
      </p:sp>
      <p:pic>
        <p:nvPicPr>
          <p:cNvPr id="6" name="Picture 2"/>
          <p:cNvPicPr>
            <a:picLocks noChangeAspect="1" noChangeArrowheads="1"/>
          </p:cNvPicPr>
          <p:nvPr/>
        </p:nvPicPr>
        <p:blipFill>
          <a:blip r:embed="rId2"/>
          <a:srcRect l="2924" r="9351" b="1429"/>
          <a:stretch>
            <a:fillRect/>
          </a:stretch>
        </p:blipFill>
        <p:spPr bwMode="auto">
          <a:xfrm>
            <a:off x="0" y="838200"/>
            <a:ext cx="4572000" cy="5257800"/>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4643438" y="1676400"/>
            <a:ext cx="4500562" cy="395889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l="1563" r="3098"/>
          <a:stretch>
            <a:fillRect/>
          </a:stretch>
        </p:blipFill>
        <p:spPr bwMode="auto">
          <a:xfrm>
            <a:off x="1524000" y="914400"/>
            <a:ext cx="5486400" cy="5666282"/>
          </a:xfrm>
          <a:prstGeom prst="rect">
            <a:avLst/>
          </a:prstGeom>
          <a:noFill/>
          <a:ln w="9525">
            <a:noFill/>
            <a:miter lim="800000"/>
            <a:headEnd/>
            <a:tailEnd/>
          </a:ln>
          <a:effectLst/>
        </p:spPr>
      </p:pic>
      <p:sp>
        <p:nvSpPr>
          <p:cNvPr id="3" name="Rectangle 2"/>
          <p:cNvSpPr/>
          <p:nvPr/>
        </p:nvSpPr>
        <p:spPr>
          <a:xfrm>
            <a:off x="0" y="228600"/>
            <a:ext cx="9296400" cy="369332"/>
          </a:xfrm>
          <a:prstGeom prst="rect">
            <a:avLst/>
          </a:prstGeom>
          <a:solidFill>
            <a:srgbClr val="FFCCCC"/>
          </a:solidFill>
        </p:spPr>
        <p:txBody>
          <a:bodyPr wrap="square">
            <a:spAutoFit/>
          </a:bodyPr>
          <a:lstStyle/>
          <a:p>
            <a:r>
              <a:rPr lang="en-US" b="1" dirty="0">
                <a:latin typeface="+mj-lt"/>
              </a:rPr>
              <a:t>Analog modulation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Digital modulation</a:t>
            </a:r>
          </a:p>
        </p:txBody>
      </p:sp>
      <p:pic>
        <p:nvPicPr>
          <p:cNvPr id="12290" name="Picture 2"/>
          <p:cNvPicPr>
            <a:picLocks noChangeAspect="1" noChangeArrowheads="1"/>
          </p:cNvPicPr>
          <p:nvPr/>
        </p:nvPicPr>
        <p:blipFill>
          <a:blip r:embed="rId2"/>
          <a:srcRect/>
          <a:stretch>
            <a:fillRect/>
          </a:stretch>
        </p:blipFill>
        <p:spPr bwMode="auto">
          <a:xfrm>
            <a:off x="1600200" y="481534"/>
            <a:ext cx="5715000" cy="4938890"/>
          </a:xfrm>
          <a:prstGeom prst="rect">
            <a:avLst/>
          </a:prstGeom>
          <a:noFill/>
          <a:ln w="9525">
            <a:noFill/>
            <a:miter lim="800000"/>
            <a:headEnd/>
            <a:tailEnd/>
          </a:ln>
          <a:effectLst/>
        </p:spPr>
      </p:pic>
      <p:sp>
        <p:nvSpPr>
          <p:cNvPr id="4" name="Rectangle 3"/>
          <p:cNvSpPr/>
          <p:nvPr/>
        </p:nvSpPr>
        <p:spPr>
          <a:xfrm>
            <a:off x="381000" y="5380672"/>
            <a:ext cx="8382000" cy="1477328"/>
          </a:xfrm>
          <a:prstGeom prst="rect">
            <a:avLst/>
          </a:prstGeom>
        </p:spPr>
        <p:txBody>
          <a:bodyPr wrap="square">
            <a:spAutoFit/>
          </a:bodyPr>
          <a:lstStyle/>
          <a:p>
            <a:pPr>
              <a:buFont typeface="Arial" pitchFamily="34" charset="0"/>
              <a:buChar char="•"/>
            </a:pPr>
            <a:r>
              <a:rPr lang="en-US" dirty="0">
                <a:latin typeface="+mn-lt"/>
              </a:rPr>
              <a:t>Whereas in </a:t>
            </a:r>
            <a:r>
              <a:rPr lang="en-US" b="1" dirty="0">
                <a:latin typeface="+mn-lt"/>
              </a:rPr>
              <a:t>ASK and FSK </a:t>
            </a:r>
            <a:r>
              <a:rPr lang="en-US" dirty="0">
                <a:latin typeface="+mn-lt"/>
              </a:rPr>
              <a:t>the </a:t>
            </a:r>
            <a:r>
              <a:rPr lang="en-US" b="1" dirty="0">
                <a:latin typeface="+mn-lt"/>
              </a:rPr>
              <a:t>amplitude and frequency are varied </a:t>
            </a:r>
            <a:r>
              <a:rPr lang="en-US" b="1" dirty="0">
                <a:solidFill>
                  <a:srgbClr val="0033CC"/>
                </a:solidFill>
                <a:latin typeface="+mn-lt"/>
              </a:rPr>
              <a:t>according to the digital source data,</a:t>
            </a:r>
            <a:r>
              <a:rPr lang="en-US" dirty="0">
                <a:latin typeface="+mn-lt"/>
              </a:rPr>
              <a:t> in </a:t>
            </a:r>
            <a:r>
              <a:rPr lang="en-US" b="1" dirty="0">
                <a:latin typeface="+mn-lt"/>
              </a:rPr>
              <a:t>PSK</a:t>
            </a:r>
            <a:r>
              <a:rPr lang="en-US" dirty="0">
                <a:latin typeface="+mn-lt"/>
              </a:rPr>
              <a:t> it is the </a:t>
            </a:r>
            <a:r>
              <a:rPr lang="en-US" b="1" dirty="0">
                <a:solidFill>
                  <a:srgbClr val="0033CC"/>
                </a:solidFill>
                <a:latin typeface="+mn-lt"/>
              </a:rPr>
              <a:t>phase of the RF carrier that is varied.</a:t>
            </a:r>
          </a:p>
          <a:p>
            <a:pPr>
              <a:buFont typeface="Arial" pitchFamily="34" charset="0"/>
              <a:buChar char="•"/>
            </a:pPr>
            <a:r>
              <a:rPr lang="en-US" b="1" dirty="0">
                <a:latin typeface="+mn-lt"/>
              </a:rPr>
              <a:t>Digital AM </a:t>
            </a:r>
            <a:r>
              <a:rPr lang="en-US" dirty="0">
                <a:latin typeface="+mn-lt"/>
              </a:rPr>
              <a:t>is referred to as </a:t>
            </a:r>
            <a:r>
              <a:rPr lang="en-US" b="1" dirty="0">
                <a:solidFill>
                  <a:srgbClr val="B911A5"/>
                </a:solidFill>
                <a:latin typeface="+mn-lt"/>
              </a:rPr>
              <a:t>ASK—amplitude shift keying</a:t>
            </a:r>
            <a:r>
              <a:rPr lang="en-US" dirty="0">
                <a:solidFill>
                  <a:srgbClr val="B911A5"/>
                </a:solidFill>
                <a:latin typeface="+mn-lt"/>
              </a:rPr>
              <a:t>—a</a:t>
            </a:r>
            <a:r>
              <a:rPr lang="en-US" dirty="0">
                <a:latin typeface="+mn-lt"/>
              </a:rPr>
              <a:t>nd sometimes as </a:t>
            </a:r>
            <a:r>
              <a:rPr lang="en-US" b="1" dirty="0">
                <a:solidFill>
                  <a:srgbClr val="B911A5"/>
                </a:solidFill>
                <a:latin typeface="+mn-lt"/>
              </a:rPr>
              <a:t>OOK—on/off keying.</a:t>
            </a:r>
          </a:p>
          <a:p>
            <a:pPr>
              <a:buFont typeface="Arial" pitchFamily="34" charset="0"/>
              <a:buChar char="•"/>
            </a:pPr>
            <a:r>
              <a:rPr lang="en-US" dirty="0">
                <a:latin typeface="+mn-lt"/>
              </a:rPr>
              <a:t>FSK is </a:t>
            </a:r>
            <a:r>
              <a:rPr lang="en-US" b="1" dirty="0">
                <a:solidFill>
                  <a:srgbClr val="B911A5"/>
                </a:solidFill>
                <a:latin typeface="+mn-lt"/>
              </a:rPr>
              <a:t>frequency shift keying</a:t>
            </a:r>
            <a:r>
              <a:rPr lang="en-US" dirty="0">
                <a:latin typeface="+mn-lt"/>
              </a:rPr>
              <a:t>, the </a:t>
            </a:r>
            <a:r>
              <a:rPr lang="en-US" b="1" dirty="0">
                <a:latin typeface="+mn-lt"/>
              </a:rPr>
              <a:t>parallel to FM</a:t>
            </a:r>
            <a:r>
              <a:rPr lang="en-US" dirty="0">
                <a:latin typeface="+mn-lt"/>
              </a:rPr>
              <a:t>.</a:t>
            </a:r>
            <a:endParaRPr lang="en-US" b="1" dirty="0">
              <a:solidFill>
                <a:srgbClr val="0033CC"/>
              </a:solidFill>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381000"/>
            <a:ext cx="9296400" cy="369332"/>
          </a:xfrm>
          <a:prstGeom prst="rect">
            <a:avLst/>
          </a:prstGeom>
          <a:solidFill>
            <a:srgbClr val="FFCCCC"/>
          </a:solidFill>
        </p:spPr>
        <p:txBody>
          <a:bodyPr wrap="square">
            <a:spAutoFit/>
          </a:bodyPr>
          <a:lstStyle/>
          <a:p>
            <a:r>
              <a:rPr lang="en-US" b="1" dirty="0"/>
              <a:t>Modulation for digital event communication</a:t>
            </a:r>
          </a:p>
        </p:txBody>
      </p:sp>
      <p:sp>
        <p:nvSpPr>
          <p:cNvPr id="6" name="Rectangle 5"/>
          <p:cNvSpPr/>
          <p:nvPr/>
        </p:nvSpPr>
        <p:spPr>
          <a:xfrm>
            <a:off x="381000" y="914400"/>
            <a:ext cx="8763000" cy="5709255"/>
          </a:xfrm>
          <a:prstGeom prst="rect">
            <a:avLst/>
          </a:prstGeom>
        </p:spPr>
        <p:txBody>
          <a:bodyPr wrap="square">
            <a:spAutoFit/>
          </a:bodyPr>
          <a:lstStyle/>
          <a:p>
            <a:pPr>
              <a:buFont typeface="Arial" pitchFamily="34" charset="0"/>
              <a:buChar char="•"/>
            </a:pPr>
            <a:r>
              <a:rPr lang="en-US" sz="1900" dirty="0">
                <a:latin typeface="+mn-lt"/>
              </a:rPr>
              <a:t>For </a:t>
            </a:r>
            <a:r>
              <a:rPr lang="en-US" sz="1900" b="1" dirty="0">
                <a:solidFill>
                  <a:srgbClr val="B911A5"/>
                </a:solidFill>
                <a:latin typeface="+mn-lt"/>
              </a:rPr>
              <a:t>short-range digital communication </a:t>
            </a:r>
            <a:r>
              <a:rPr lang="en-US" sz="1900" dirty="0">
                <a:latin typeface="+mn-lt"/>
              </a:rPr>
              <a:t>we’re </a:t>
            </a:r>
            <a:r>
              <a:rPr lang="en-US" sz="1900" b="1" dirty="0">
                <a:latin typeface="+mn-lt"/>
              </a:rPr>
              <a:t>not interested in high fidelity</a:t>
            </a:r>
            <a:r>
              <a:rPr lang="en-US" sz="1900" dirty="0">
                <a:latin typeface="+mn-lt"/>
              </a:rPr>
              <a:t>, but </a:t>
            </a:r>
            <a:r>
              <a:rPr lang="en-US" sz="1900" b="1" dirty="0">
                <a:latin typeface="+mn-lt"/>
              </a:rPr>
              <a:t>rather </a:t>
            </a:r>
            <a:r>
              <a:rPr lang="en-US" sz="1900" b="1" dirty="0">
                <a:solidFill>
                  <a:srgbClr val="B911A5"/>
                </a:solidFill>
                <a:latin typeface="+mn-lt"/>
              </a:rPr>
              <a:t>high sensitivity</a:t>
            </a:r>
            <a:r>
              <a:rPr lang="en-US" sz="1900" b="1" dirty="0">
                <a:latin typeface="+mn-lt"/>
              </a:rPr>
              <a:t>. </a:t>
            </a:r>
          </a:p>
          <a:p>
            <a:pPr>
              <a:buFont typeface="Arial" pitchFamily="34" charset="0"/>
              <a:buChar char="•"/>
            </a:pPr>
            <a:r>
              <a:rPr lang="en-US" sz="1900" dirty="0">
                <a:latin typeface="+mn-lt"/>
              </a:rPr>
              <a:t>Other factors for consideration are </a:t>
            </a:r>
            <a:r>
              <a:rPr lang="en-US" sz="1900" b="1" dirty="0">
                <a:solidFill>
                  <a:srgbClr val="0000FF"/>
                </a:solidFill>
                <a:latin typeface="+mn-lt"/>
              </a:rPr>
              <a:t>simplicity and cost of modulation and demodulation</a:t>
            </a:r>
            <a:r>
              <a:rPr lang="en-US" sz="1900" dirty="0">
                <a:latin typeface="+mn-lt"/>
              </a:rPr>
              <a:t>. </a:t>
            </a:r>
          </a:p>
          <a:p>
            <a:r>
              <a:rPr lang="en-US" sz="1900" b="1" u="sng" dirty="0">
                <a:latin typeface="+mn-lt"/>
              </a:rPr>
              <a:t>Reasons for choosing one form of modulation or the other:</a:t>
            </a:r>
          </a:p>
          <a:p>
            <a:pPr>
              <a:buFont typeface="Wingdings" pitchFamily="2" charset="2"/>
              <a:buChar char="ü"/>
            </a:pPr>
            <a:r>
              <a:rPr lang="en-US" sz="1900" dirty="0">
                <a:latin typeface="+mn-lt"/>
              </a:rPr>
              <a:t>An analysis </a:t>
            </a:r>
            <a:r>
              <a:rPr lang="en-US" sz="1900" b="1" dirty="0">
                <a:solidFill>
                  <a:srgbClr val="960000"/>
                </a:solidFill>
                <a:latin typeface="+mn-lt"/>
              </a:rPr>
              <a:t>of error rates versus bit energy to noise density </a:t>
            </a:r>
            <a:r>
              <a:rPr lang="en-US" sz="1900" dirty="0">
                <a:latin typeface="+mn-lt"/>
              </a:rPr>
              <a:t>shows that there </a:t>
            </a:r>
            <a:r>
              <a:rPr lang="en-US" sz="1900" b="1" dirty="0">
                <a:latin typeface="+mn-lt"/>
              </a:rPr>
              <a:t>is no</a:t>
            </a:r>
          </a:p>
          <a:p>
            <a:r>
              <a:rPr lang="en-US" sz="1900" b="1" dirty="0">
                <a:latin typeface="+mn-lt"/>
              </a:rPr>
              <a:t>inherent advantage of one system, ASK or FSK, over the other.</a:t>
            </a:r>
          </a:p>
          <a:p>
            <a:pPr lvl="0">
              <a:spcBef>
                <a:spcPts val="600"/>
              </a:spcBef>
              <a:spcAft>
                <a:spcPts val="600"/>
              </a:spcAft>
              <a:buFont typeface="Arial" pitchFamily="34" charset="0"/>
              <a:buChar char="•"/>
            </a:pPr>
            <a:r>
              <a:rPr lang="en-US" dirty="0">
                <a:solidFill>
                  <a:prstClr val="black"/>
                </a:solidFill>
                <a:latin typeface="Calibri"/>
              </a:rPr>
              <a:t>In </a:t>
            </a:r>
            <a:r>
              <a:rPr lang="en-US" b="1" dirty="0">
                <a:solidFill>
                  <a:srgbClr val="960000"/>
                </a:solidFill>
                <a:latin typeface="Calibri"/>
              </a:rPr>
              <a:t>low-cost security systems</a:t>
            </a:r>
            <a:r>
              <a:rPr lang="en-US" dirty="0">
                <a:solidFill>
                  <a:prstClr val="black"/>
                </a:solidFill>
                <a:latin typeface="Calibri"/>
              </a:rPr>
              <a:t>, </a:t>
            </a:r>
            <a:r>
              <a:rPr lang="en-US" b="1" dirty="0">
                <a:solidFill>
                  <a:srgbClr val="0033CC"/>
                </a:solidFill>
                <a:latin typeface="Calibri"/>
              </a:rPr>
              <a:t>ASK is the simplest and cheapest </a:t>
            </a:r>
            <a:r>
              <a:rPr lang="en-US" dirty="0">
                <a:solidFill>
                  <a:prstClr val="black"/>
                </a:solidFill>
                <a:latin typeface="Calibri"/>
              </a:rPr>
              <a:t>method to use. </a:t>
            </a:r>
          </a:p>
          <a:p>
            <a:pPr lvl="1">
              <a:spcBef>
                <a:spcPts val="600"/>
              </a:spcBef>
              <a:spcAft>
                <a:spcPts val="600"/>
              </a:spcAft>
              <a:buFont typeface="Arial" pitchFamily="34" charset="0"/>
              <a:buChar char="•"/>
            </a:pPr>
            <a:r>
              <a:rPr lang="en-US" dirty="0">
                <a:solidFill>
                  <a:prstClr val="black"/>
                </a:solidFill>
                <a:latin typeface="Calibri"/>
              </a:rPr>
              <a:t>For this type of modulation we must </a:t>
            </a:r>
            <a:r>
              <a:rPr lang="en-US" b="1" dirty="0">
                <a:solidFill>
                  <a:prstClr val="black"/>
                </a:solidFill>
                <a:latin typeface="Calibri"/>
              </a:rPr>
              <a:t>just turn on and turn off the radio frequency output in accordance with the digital modulating signal. </a:t>
            </a:r>
          </a:p>
          <a:p>
            <a:pPr lvl="1">
              <a:spcBef>
                <a:spcPts val="600"/>
              </a:spcBef>
              <a:spcAft>
                <a:spcPts val="600"/>
              </a:spcAft>
              <a:buFont typeface="Arial" pitchFamily="34" charset="0"/>
              <a:buChar char="•"/>
            </a:pPr>
            <a:r>
              <a:rPr lang="en-US" b="1" dirty="0">
                <a:solidFill>
                  <a:prstClr val="black"/>
                </a:solidFill>
                <a:latin typeface="Calibri"/>
              </a:rPr>
              <a:t>Detection in the receiver is also simple</a:t>
            </a:r>
            <a:r>
              <a:rPr lang="en-US" dirty="0">
                <a:solidFill>
                  <a:prstClr val="black"/>
                </a:solidFill>
                <a:latin typeface="Calibri"/>
              </a:rPr>
              <a:t>.</a:t>
            </a:r>
          </a:p>
          <a:p>
            <a:pPr marL="3175" lvl="1">
              <a:spcBef>
                <a:spcPts val="600"/>
              </a:spcBef>
              <a:spcAft>
                <a:spcPts val="600"/>
              </a:spcAft>
              <a:buFont typeface="Arial" pitchFamily="34" charset="0"/>
              <a:buChar char="•"/>
            </a:pPr>
            <a:r>
              <a:rPr lang="en-US" dirty="0">
                <a:solidFill>
                  <a:prstClr val="black"/>
                </a:solidFill>
                <a:latin typeface="Calibri"/>
              </a:rPr>
              <a:t>If we take </a:t>
            </a:r>
            <a:r>
              <a:rPr lang="en-US" b="1" dirty="0">
                <a:solidFill>
                  <a:prstClr val="black"/>
                </a:solidFill>
                <a:latin typeface="Calibri"/>
              </a:rPr>
              <a:t>advantage of the maximum allowed peak power</a:t>
            </a:r>
            <a:r>
              <a:rPr lang="en-US" b="1" dirty="0">
                <a:solidFill>
                  <a:srgbClr val="0000FF"/>
                </a:solidFill>
                <a:latin typeface="Calibri"/>
              </a:rPr>
              <a:t>, FSK is the proper choice</a:t>
            </a:r>
            <a:r>
              <a:rPr lang="en-US" dirty="0">
                <a:solidFill>
                  <a:prstClr val="black"/>
                </a:solidFill>
                <a:latin typeface="Calibri"/>
              </a:rPr>
              <a:t>, since for a given peak power, </a:t>
            </a:r>
            <a:r>
              <a:rPr lang="en-US" b="1" dirty="0">
                <a:solidFill>
                  <a:prstClr val="black"/>
                </a:solidFill>
                <a:latin typeface="Calibri"/>
              </a:rPr>
              <a:t>the average power of the ASK transmitter will always be less.</a:t>
            </a:r>
            <a:endParaRPr lang="en-US" dirty="0">
              <a:solidFill>
                <a:prstClr val="black"/>
              </a:solidFill>
              <a:latin typeface="Calibri"/>
            </a:endParaRPr>
          </a:p>
          <a:p>
            <a:pPr marL="0" lvl="1">
              <a:spcBef>
                <a:spcPts val="600"/>
              </a:spcBef>
              <a:spcAft>
                <a:spcPts val="600"/>
              </a:spcAft>
              <a:buFont typeface="Arial" pitchFamily="34" charset="0"/>
              <a:buChar char="•"/>
            </a:pPr>
            <a:r>
              <a:rPr lang="en-US" dirty="0">
                <a:solidFill>
                  <a:prstClr val="black"/>
                </a:solidFill>
                <a:latin typeface="Calibri"/>
              </a:rPr>
              <a:t>Based on analysis of the </a:t>
            </a:r>
            <a:r>
              <a:rPr lang="en-US" b="1" dirty="0">
                <a:solidFill>
                  <a:srgbClr val="960000"/>
                </a:solidFill>
                <a:latin typeface="Calibri"/>
              </a:rPr>
              <a:t>effect of different types of </a:t>
            </a:r>
            <a:r>
              <a:rPr lang="en-US" b="1" dirty="0" err="1">
                <a:solidFill>
                  <a:srgbClr val="960000"/>
                </a:solidFill>
                <a:latin typeface="Calibri"/>
              </a:rPr>
              <a:t>interference</a:t>
            </a:r>
            <a:r>
              <a:rPr lang="en-US" b="1" dirty="0" err="1">
                <a:solidFill>
                  <a:srgbClr val="960000"/>
                </a:solidFill>
                <a:latin typeface="Calibri"/>
                <a:sym typeface="Wingdings" pitchFamily="2" charset="2"/>
              </a:rPr>
              <a:t></a:t>
            </a:r>
            <a:r>
              <a:rPr lang="en-US" b="1" dirty="0" err="1">
                <a:solidFill>
                  <a:srgbClr val="0033CC"/>
                </a:solidFill>
                <a:latin typeface="Calibri"/>
              </a:rPr>
              <a:t>ASK</a:t>
            </a:r>
            <a:r>
              <a:rPr lang="en-US" b="1" dirty="0">
                <a:solidFill>
                  <a:srgbClr val="0033CC"/>
                </a:solidFill>
                <a:latin typeface="Calibri"/>
              </a:rPr>
              <a:t>,</a:t>
            </a:r>
            <a:r>
              <a:rPr lang="en-US" b="1" dirty="0">
                <a:solidFill>
                  <a:prstClr val="black"/>
                </a:solidFill>
                <a:latin typeface="Calibri"/>
              </a:rPr>
              <a:t> which does not completely shut off the carrier on a “0” bit, is </a:t>
            </a:r>
            <a:r>
              <a:rPr lang="en-US" b="1" dirty="0">
                <a:solidFill>
                  <a:srgbClr val="0033CC"/>
                </a:solidFill>
                <a:latin typeface="Calibri"/>
              </a:rPr>
              <a:t>marginally better than FSK.</a:t>
            </a:r>
          </a:p>
          <a:p>
            <a:r>
              <a:rPr lang="en-US" sz="1900" b="1" dirty="0">
                <a:latin typeface="+mn-lt"/>
              </a:rPr>
              <a:t> </a:t>
            </a:r>
          </a:p>
          <a:p>
            <a:endParaRPr lang="en-US" sz="19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p>
        </p:txBody>
      </p:sp>
      <p:pic>
        <p:nvPicPr>
          <p:cNvPr id="1026" name="Picture 2"/>
          <p:cNvPicPr>
            <a:picLocks noChangeAspect="1" noChangeArrowheads="1"/>
          </p:cNvPicPr>
          <p:nvPr/>
        </p:nvPicPr>
        <p:blipFill>
          <a:blip r:embed="rId2"/>
          <a:srcRect t="3657" r="2748"/>
          <a:stretch>
            <a:fillRect/>
          </a:stretch>
        </p:blipFill>
        <p:spPr bwMode="auto">
          <a:xfrm>
            <a:off x="1143000" y="1103462"/>
            <a:ext cx="2971800" cy="279601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876800" y="1026671"/>
            <a:ext cx="3657600" cy="2993057"/>
          </a:xfrm>
          <a:prstGeom prst="rect">
            <a:avLst/>
          </a:prstGeom>
          <a:noFill/>
          <a:ln w="9525">
            <a:noFill/>
            <a:miter lim="800000"/>
            <a:headEnd/>
            <a:tailEnd/>
          </a:ln>
          <a:effectLst/>
        </p:spPr>
      </p:pic>
      <p:sp>
        <p:nvSpPr>
          <p:cNvPr id="7" name="Rectangle 6"/>
          <p:cNvSpPr/>
          <p:nvPr/>
        </p:nvSpPr>
        <p:spPr>
          <a:xfrm>
            <a:off x="457200" y="4495800"/>
            <a:ext cx="8686800" cy="646331"/>
          </a:xfrm>
          <a:prstGeom prst="rect">
            <a:avLst/>
          </a:prstGeom>
        </p:spPr>
        <p:txBody>
          <a:bodyPr wrap="square">
            <a:spAutoFit/>
          </a:bodyPr>
          <a:lstStyle/>
          <a:p>
            <a:pPr algn="ctr"/>
            <a:r>
              <a:rPr lang="en-US" dirty="0">
                <a:latin typeface="+mn-lt"/>
              </a:rPr>
              <a:t>Short dipole antenna (A) Directive pattern in plane containing antenna</a:t>
            </a:r>
          </a:p>
          <a:p>
            <a:pPr algn="ctr"/>
            <a:r>
              <a:rPr lang="en-US" dirty="0">
                <a:latin typeface="+mn-lt"/>
              </a:rPr>
              <a:t>and (B) solid diagram.</a:t>
            </a:r>
          </a:p>
        </p:txBody>
      </p:sp>
      <p:sp>
        <p:nvSpPr>
          <p:cNvPr id="8" name="Rectangle 7"/>
          <p:cNvSpPr/>
          <p:nvPr/>
        </p:nvSpPr>
        <p:spPr>
          <a:xfrm>
            <a:off x="304800" y="5181600"/>
            <a:ext cx="8839200" cy="1200329"/>
          </a:xfrm>
          <a:prstGeom prst="rect">
            <a:avLst/>
          </a:prstGeom>
        </p:spPr>
        <p:txBody>
          <a:bodyPr wrap="square">
            <a:spAutoFit/>
          </a:bodyPr>
          <a:lstStyle/>
          <a:p>
            <a:pPr>
              <a:buFont typeface="Arial" pitchFamily="34" charset="0"/>
              <a:buChar char="•"/>
            </a:pPr>
            <a:r>
              <a:rPr lang="en-US" dirty="0">
                <a:latin typeface="+mn-lt"/>
              </a:rPr>
              <a:t>A vertical wire antenna is </a:t>
            </a:r>
            <a:r>
              <a:rPr lang="en-US" b="1" dirty="0" err="1">
                <a:latin typeface="+mn-lt"/>
              </a:rPr>
              <a:t>omnidirectional</a:t>
            </a:r>
            <a:r>
              <a:rPr lang="en-US" dirty="0">
                <a:latin typeface="+mn-lt"/>
              </a:rPr>
              <a:t>; that is, it has a </a:t>
            </a:r>
            <a:r>
              <a:rPr lang="en-US" b="1" dirty="0">
                <a:solidFill>
                  <a:srgbClr val="0000FF"/>
                </a:solidFill>
                <a:latin typeface="+mn-lt"/>
              </a:rPr>
              <a:t>circular horizontal radiation pattern</a:t>
            </a:r>
            <a:r>
              <a:rPr lang="en-US" b="1" dirty="0">
                <a:latin typeface="+mn-lt"/>
              </a:rPr>
              <a:t> </a:t>
            </a:r>
            <a:r>
              <a:rPr lang="en-US" dirty="0">
                <a:latin typeface="+mn-lt"/>
              </a:rPr>
              <a:t>and </a:t>
            </a:r>
            <a:r>
              <a:rPr lang="en-US" b="1" dirty="0">
                <a:solidFill>
                  <a:srgbClr val="0000FF"/>
                </a:solidFill>
                <a:latin typeface="+mn-lt"/>
              </a:rPr>
              <a:t>directivity in the vertical plane.</a:t>
            </a:r>
          </a:p>
          <a:p>
            <a:pPr>
              <a:buFont typeface="Arial" pitchFamily="34" charset="0"/>
              <a:buChar char="•"/>
            </a:pPr>
            <a:r>
              <a:rPr lang="en-US" b="1" dirty="0">
                <a:solidFill>
                  <a:srgbClr val="960000"/>
                </a:solidFill>
                <a:latin typeface="+mn-lt"/>
              </a:rPr>
              <a:t>Gain</a:t>
            </a:r>
            <a:r>
              <a:rPr lang="en-US" dirty="0">
                <a:solidFill>
                  <a:srgbClr val="960000"/>
                </a:solidFill>
                <a:latin typeface="+mn-lt"/>
              </a:rPr>
              <a:t> of an antenna is the </a:t>
            </a:r>
            <a:r>
              <a:rPr lang="en-US" b="1" dirty="0">
                <a:solidFill>
                  <a:srgbClr val="960000"/>
                </a:solidFill>
                <a:latin typeface="+mn-lt"/>
              </a:rPr>
              <a:t>directivity times the antenna efficiency</a:t>
            </a:r>
            <a:r>
              <a:rPr lang="en-US" dirty="0">
                <a:solidFill>
                  <a:srgbClr val="960000"/>
                </a:solidFill>
                <a:latin typeface="+mn-lt"/>
              </a:rPr>
              <a:t>. </a:t>
            </a:r>
          </a:p>
          <a:p>
            <a:pPr>
              <a:buFont typeface="Arial" pitchFamily="34" charset="0"/>
              <a:buChar char="•"/>
            </a:pPr>
            <a:r>
              <a:rPr lang="en-US" dirty="0">
                <a:latin typeface="+mn-lt"/>
              </a:rPr>
              <a:t>When antenna losses are low, the </a:t>
            </a:r>
            <a:r>
              <a:rPr lang="en-US" b="1" dirty="0">
                <a:solidFill>
                  <a:srgbClr val="B911A5"/>
                </a:solidFill>
                <a:latin typeface="+mn-lt"/>
              </a:rPr>
              <a:t>two terms are almost the same</a:t>
            </a:r>
            <a:r>
              <a:rPr lang="en-US" dirty="0">
                <a:latin typeface="+mn-lt"/>
              </a:rPr>
              <a:t>.</a:t>
            </a:r>
          </a:p>
        </p:txBody>
      </p:sp>
      <p:pic>
        <p:nvPicPr>
          <p:cNvPr id="2050" name="Picture 2"/>
          <p:cNvPicPr>
            <a:picLocks noChangeAspect="1" noChangeArrowheads="1"/>
          </p:cNvPicPr>
          <p:nvPr/>
        </p:nvPicPr>
        <p:blipFill>
          <a:blip r:embed="rId4"/>
          <a:srcRect/>
          <a:stretch>
            <a:fillRect/>
          </a:stretch>
        </p:blipFill>
        <p:spPr bwMode="auto">
          <a:xfrm>
            <a:off x="7086600" y="5638800"/>
            <a:ext cx="1465943" cy="6096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909563" y="1600200"/>
            <a:ext cx="5234437" cy="4285023"/>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Continuous</a:t>
            </a:r>
            <a:r>
              <a:rPr lang="fr-FR" b="1" dirty="0">
                <a:latin typeface="+mj-lt"/>
              </a:rPr>
              <a:t> Digital Communication</a:t>
            </a:r>
          </a:p>
        </p:txBody>
      </p:sp>
      <p:sp>
        <p:nvSpPr>
          <p:cNvPr id="4" name="Rectangle 3"/>
          <p:cNvSpPr/>
          <p:nvPr/>
        </p:nvSpPr>
        <p:spPr>
          <a:xfrm>
            <a:off x="381000" y="457200"/>
            <a:ext cx="3581400" cy="6247864"/>
          </a:xfrm>
          <a:prstGeom prst="rect">
            <a:avLst/>
          </a:prstGeom>
        </p:spPr>
        <p:txBody>
          <a:bodyPr wrap="square">
            <a:spAutoFit/>
          </a:bodyPr>
          <a:lstStyle/>
          <a:p>
            <a:pPr algn="just">
              <a:spcBef>
                <a:spcPts val="600"/>
              </a:spcBef>
              <a:spcAft>
                <a:spcPts val="600"/>
              </a:spcAft>
              <a:buFont typeface="Arial" pitchFamily="34" charset="0"/>
              <a:buChar char="•"/>
            </a:pPr>
            <a:r>
              <a:rPr lang="en-US" dirty="0">
                <a:latin typeface="+mn-lt"/>
              </a:rPr>
              <a:t>common way to compare performance of the different systems is by curves of </a:t>
            </a:r>
            <a:r>
              <a:rPr lang="en-US" b="1" dirty="0">
                <a:solidFill>
                  <a:srgbClr val="0033CC"/>
                </a:solidFill>
                <a:latin typeface="+mn-lt"/>
              </a:rPr>
              <a:t>bit error rate (BER) versus the signal-to-noise ratio</a:t>
            </a:r>
            <a:r>
              <a:rPr lang="en-US" dirty="0">
                <a:latin typeface="+mn-lt"/>
              </a:rPr>
              <a:t>, expressed as </a:t>
            </a:r>
            <a:r>
              <a:rPr lang="en-US" b="1" dirty="0">
                <a:latin typeface="+mn-lt"/>
              </a:rPr>
              <a:t>energy per bit divided by the noise density</a:t>
            </a:r>
          </a:p>
          <a:p>
            <a:pPr algn="just">
              <a:spcBef>
                <a:spcPts val="600"/>
              </a:spcBef>
              <a:spcAft>
                <a:spcPts val="600"/>
              </a:spcAft>
              <a:buFont typeface="Arial" pitchFamily="34" charset="0"/>
              <a:buChar char="•"/>
            </a:pPr>
            <a:r>
              <a:rPr lang="en-US" b="1" dirty="0">
                <a:latin typeface="+mn-lt"/>
              </a:rPr>
              <a:t>ASK is easy to generate and detect</a:t>
            </a:r>
            <a:r>
              <a:rPr lang="en-US" dirty="0">
                <a:latin typeface="+mn-lt"/>
              </a:rPr>
              <a:t>, its </a:t>
            </a:r>
            <a:r>
              <a:rPr lang="en-US" b="1" dirty="0">
                <a:latin typeface="+mn-lt"/>
              </a:rPr>
              <a:t>bit error rate performance is essentially the same as for FSK.</a:t>
            </a:r>
          </a:p>
          <a:p>
            <a:pPr algn="just">
              <a:spcBef>
                <a:spcPts val="600"/>
              </a:spcBef>
              <a:spcAft>
                <a:spcPts val="600"/>
              </a:spcAft>
              <a:buFont typeface="Arial" pitchFamily="34" charset="0"/>
              <a:buChar char="•"/>
            </a:pPr>
            <a:r>
              <a:rPr lang="en-US" b="1" dirty="0">
                <a:solidFill>
                  <a:srgbClr val="B911A5"/>
                </a:solidFill>
                <a:latin typeface="+mn-lt"/>
              </a:rPr>
              <a:t>Best type of modulation </a:t>
            </a:r>
            <a:r>
              <a:rPr lang="en-US" dirty="0">
                <a:latin typeface="+mn-lt"/>
              </a:rPr>
              <a:t>to use from the point of view of </a:t>
            </a:r>
            <a:r>
              <a:rPr lang="en-US" b="1" dirty="0">
                <a:latin typeface="+mn-lt"/>
              </a:rPr>
              <a:t>lowest bit error for a given signal-to-noise ratio (E/No) </a:t>
            </a:r>
            <a:r>
              <a:rPr lang="en-US" dirty="0">
                <a:latin typeface="+mn-lt"/>
              </a:rPr>
              <a:t>is </a:t>
            </a:r>
            <a:r>
              <a:rPr lang="en-US" b="1" dirty="0">
                <a:solidFill>
                  <a:srgbClr val="0033CC"/>
                </a:solidFill>
                <a:latin typeface="+mn-lt"/>
              </a:rPr>
              <a:t>PSK. </a:t>
            </a:r>
          </a:p>
          <a:p>
            <a:pPr algn="just">
              <a:spcBef>
                <a:spcPts val="600"/>
              </a:spcBef>
              <a:spcAft>
                <a:spcPts val="600"/>
              </a:spcAft>
              <a:buFont typeface="Arial" pitchFamily="34" charset="0"/>
              <a:buChar char="•"/>
            </a:pPr>
            <a:r>
              <a:rPr lang="en-US" b="1" dirty="0">
                <a:solidFill>
                  <a:srgbClr val="0033CC"/>
                </a:solidFill>
                <a:latin typeface="+mn-lt"/>
              </a:rPr>
              <a:t>FSK </a:t>
            </a:r>
            <a:r>
              <a:rPr lang="en-US" b="1" dirty="0">
                <a:latin typeface="+mn-lt"/>
              </a:rPr>
              <a:t>is usually the modulation of choice for many systems</a:t>
            </a:r>
            <a:r>
              <a:rPr lang="en-US" dirty="0">
                <a:latin typeface="+mn-lt"/>
              </a:rPr>
              <a:t>. </a:t>
            </a:r>
          </a:p>
          <a:p>
            <a:pPr lvl="1" algn="just">
              <a:spcBef>
                <a:spcPts val="600"/>
              </a:spcBef>
              <a:spcAft>
                <a:spcPts val="600"/>
              </a:spcAft>
              <a:buFont typeface="Arial" pitchFamily="34" charset="0"/>
              <a:buChar char="•"/>
            </a:pPr>
            <a:r>
              <a:rPr lang="en-US" b="1" dirty="0">
                <a:latin typeface="+mn-lt"/>
              </a:rPr>
              <a:t>FSK has slightly more complexity than ASK</a:t>
            </a:r>
            <a:r>
              <a:rPr lang="en-US" dirty="0">
                <a:latin typeface="+mn-lt"/>
              </a:rPr>
              <a:t>, and that’s probably why </a:t>
            </a:r>
            <a:r>
              <a:rPr lang="en-US" b="1" dirty="0">
                <a:solidFill>
                  <a:srgbClr val="FF0000"/>
                </a:solidFill>
                <a:latin typeface="+mn-lt"/>
              </a:rPr>
              <a:t>it isn’t used in all short-range digital systems.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400110"/>
          </a:xfrm>
          <a:prstGeom prst="rect">
            <a:avLst/>
          </a:prstGeom>
          <a:solidFill>
            <a:srgbClr val="FFCCCC"/>
          </a:solidFill>
        </p:spPr>
        <p:txBody>
          <a:bodyPr wrap="square">
            <a:spAutoFit/>
          </a:bodyPr>
          <a:lstStyle/>
          <a:p>
            <a:r>
              <a:rPr lang="fr-FR" sz="2000" b="1" dirty="0">
                <a:latin typeface="+mj-lt"/>
              </a:rPr>
              <a:t>Advanced Digital modulation</a:t>
            </a:r>
          </a:p>
        </p:txBody>
      </p:sp>
      <p:sp>
        <p:nvSpPr>
          <p:cNvPr id="6" name="Rectangle 5"/>
          <p:cNvSpPr/>
          <p:nvPr/>
        </p:nvSpPr>
        <p:spPr>
          <a:xfrm>
            <a:off x="304800" y="457200"/>
            <a:ext cx="8686800" cy="6232475"/>
          </a:xfrm>
          <a:prstGeom prst="rect">
            <a:avLst/>
          </a:prstGeom>
        </p:spPr>
        <p:txBody>
          <a:bodyPr wrap="square">
            <a:spAutoFit/>
          </a:bodyPr>
          <a:lstStyle/>
          <a:p>
            <a:pPr algn="just">
              <a:buFont typeface="Arial" pitchFamily="34" charset="0"/>
              <a:buChar char="•"/>
            </a:pPr>
            <a:r>
              <a:rPr lang="en-US" sz="1900" b="1" dirty="0">
                <a:latin typeface="+mn-lt"/>
              </a:rPr>
              <a:t>Two leading demands </a:t>
            </a:r>
            <a:r>
              <a:rPr lang="en-US" sz="1900" dirty="0">
                <a:latin typeface="+mn-lt"/>
              </a:rPr>
              <a:t>of wireless communication </a:t>
            </a:r>
          </a:p>
          <a:p>
            <a:pPr lvl="1" algn="just">
              <a:buFont typeface="Arial" pitchFamily="34" charset="0"/>
              <a:buChar char="•"/>
            </a:pPr>
            <a:r>
              <a:rPr lang="en-US" sz="1900" b="1" dirty="0">
                <a:solidFill>
                  <a:srgbClr val="0000FF"/>
                </a:solidFill>
                <a:latin typeface="+mn-lt"/>
              </a:rPr>
              <a:t>higher data rates</a:t>
            </a:r>
          </a:p>
          <a:p>
            <a:pPr lvl="1" algn="just">
              <a:buFont typeface="Arial" pitchFamily="34" charset="0"/>
              <a:buChar char="•"/>
            </a:pPr>
            <a:r>
              <a:rPr lang="en-US" sz="1900" b="1" dirty="0">
                <a:solidFill>
                  <a:srgbClr val="0000FF"/>
                </a:solidFill>
                <a:latin typeface="+mn-lt"/>
              </a:rPr>
              <a:t>better utilization of the radio spectrum</a:t>
            </a:r>
            <a:r>
              <a:rPr lang="en-US" sz="1900" dirty="0">
                <a:solidFill>
                  <a:srgbClr val="0000FF"/>
                </a:solidFill>
                <a:latin typeface="+mn-lt"/>
                <a:sym typeface="Wingdings" pitchFamily="2" charset="2"/>
              </a:rPr>
              <a:t></a:t>
            </a:r>
            <a:r>
              <a:rPr lang="en-US" sz="1900" dirty="0">
                <a:latin typeface="+mn-lt"/>
              </a:rPr>
              <a:t> translates to </a:t>
            </a:r>
            <a:r>
              <a:rPr lang="en-US" sz="1900" b="1" dirty="0">
                <a:solidFill>
                  <a:srgbClr val="0000FF"/>
                </a:solidFill>
                <a:latin typeface="+mn-lt"/>
              </a:rPr>
              <a:t>higher speeds on narrower bandwidths</a:t>
            </a:r>
            <a:r>
              <a:rPr lang="en-US" sz="1900" dirty="0">
                <a:solidFill>
                  <a:srgbClr val="0000FF"/>
                </a:solidFill>
                <a:latin typeface="+mn-lt"/>
              </a:rPr>
              <a:t>.</a:t>
            </a:r>
          </a:p>
          <a:p>
            <a:pPr algn="just">
              <a:buFont typeface="Arial" pitchFamily="34" charset="0"/>
              <a:buChar char="•"/>
            </a:pPr>
            <a:r>
              <a:rPr lang="en-US" sz="1900" dirty="0">
                <a:latin typeface="+mn-lt"/>
              </a:rPr>
              <a:t> At the same time, much of the radio equipment is </a:t>
            </a:r>
            <a:r>
              <a:rPr lang="en-US" sz="1900" b="1" dirty="0">
                <a:latin typeface="+mn-lt"/>
              </a:rPr>
              <a:t>portable and operated by batteries</a:t>
            </a:r>
            <a:r>
              <a:rPr lang="en-US" sz="1900" dirty="0">
                <a:latin typeface="+mn-lt"/>
              </a:rPr>
              <a:t>.  So what is needed is:</a:t>
            </a:r>
          </a:p>
          <a:p>
            <a:pPr lvl="1" algn="just"/>
            <a:r>
              <a:rPr lang="en-US" sz="1900" b="1" dirty="0">
                <a:solidFill>
                  <a:srgbClr val="960000"/>
                </a:solidFill>
                <a:latin typeface="+mn-lt"/>
              </a:rPr>
              <a:t>• high data transmission rates</a:t>
            </a:r>
          </a:p>
          <a:p>
            <a:pPr lvl="1" algn="just"/>
            <a:r>
              <a:rPr lang="en-US" sz="1900" b="1" dirty="0">
                <a:solidFill>
                  <a:srgbClr val="960000"/>
                </a:solidFill>
                <a:latin typeface="+mn-lt"/>
              </a:rPr>
              <a:t>• narrow bandwidth</a:t>
            </a:r>
          </a:p>
          <a:p>
            <a:pPr lvl="1" algn="just"/>
            <a:r>
              <a:rPr lang="en-US" sz="1900" b="1" dirty="0">
                <a:solidFill>
                  <a:srgbClr val="960000"/>
                </a:solidFill>
                <a:latin typeface="+mn-lt"/>
              </a:rPr>
              <a:t>• low error rates at low signal-to-noise ratios</a:t>
            </a:r>
          </a:p>
          <a:p>
            <a:pPr lvl="1" algn="just">
              <a:buFont typeface="Arial" pitchFamily="34" charset="0"/>
              <a:buChar char="•"/>
            </a:pPr>
            <a:r>
              <a:rPr lang="en-US" sz="1900" b="1" dirty="0">
                <a:solidFill>
                  <a:srgbClr val="960000"/>
                </a:solidFill>
                <a:latin typeface="+mn-lt"/>
              </a:rPr>
              <a:t>low power consumption</a:t>
            </a:r>
          </a:p>
          <a:p>
            <a:pPr algn="just">
              <a:buFont typeface="Arial" pitchFamily="34" charset="0"/>
              <a:buChar char="•"/>
            </a:pPr>
            <a:r>
              <a:rPr lang="en-US" sz="1900" b="1" dirty="0">
                <a:latin typeface="+mn-lt"/>
              </a:rPr>
              <a:t>Breakthroughs</a:t>
            </a:r>
            <a:r>
              <a:rPr lang="en-US" sz="1900" dirty="0">
                <a:latin typeface="+mn-lt"/>
              </a:rPr>
              <a:t> have occurred with the advancement of digital modulation and coding systems. </a:t>
            </a:r>
          </a:p>
          <a:p>
            <a:pPr algn="just">
              <a:buFont typeface="Arial" pitchFamily="34" charset="0"/>
              <a:buChar char="•"/>
            </a:pPr>
            <a:r>
              <a:rPr lang="en-US" sz="1900" dirty="0">
                <a:latin typeface="+mn-lt"/>
              </a:rPr>
              <a:t>Most of the </a:t>
            </a:r>
            <a:r>
              <a:rPr lang="en-US" sz="1900" b="1" dirty="0">
                <a:latin typeface="+mn-lt"/>
              </a:rPr>
              <a:t>high-data-rate bandwidth-limited channels </a:t>
            </a:r>
            <a:r>
              <a:rPr lang="en-US" sz="1900" dirty="0">
                <a:latin typeface="+mn-lt"/>
              </a:rPr>
              <a:t>use </a:t>
            </a:r>
            <a:r>
              <a:rPr lang="en-US" sz="1900" b="1" dirty="0">
                <a:solidFill>
                  <a:srgbClr val="B911A5"/>
                </a:solidFill>
                <a:latin typeface="+mn-lt"/>
              </a:rPr>
              <a:t>multiphase PSK or QAM.</a:t>
            </a:r>
          </a:p>
          <a:p>
            <a:pPr algn="just">
              <a:buFont typeface="Arial" pitchFamily="34" charset="0"/>
              <a:buChar char="•"/>
            </a:pPr>
            <a:endParaRPr lang="en-US" sz="1900" b="1" dirty="0">
              <a:solidFill>
                <a:srgbClr val="B911A5"/>
              </a:solidFill>
              <a:latin typeface="+mn-lt"/>
            </a:endParaRPr>
          </a:p>
          <a:p>
            <a:pPr algn="just">
              <a:buFont typeface="Arial" pitchFamily="34" charset="0"/>
              <a:buChar char="•"/>
            </a:pPr>
            <a:r>
              <a:rPr lang="en-US" sz="1900" dirty="0">
                <a:latin typeface="+mn-lt"/>
              </a:rPr>
              <a:t>The diagram shown below is the basis of what is called </a:t>
            </a:r>
            <a:r>
              <a:rPr lang="en-US" sz="1900" b="1" dirty="0">
                <a:solidFill>
                  <a:srgbClr val="B911A5"/>
                </a:solidFill>
                <a:latin typeface="+mn-lt"/>
              </a:rPr>
              <a:t>vector modulation, IQ modulation, or </a:t>
            </a:r>
            <a:r>
              <a:rPr lang="en-US" sz="1900" b="1" dirty="0" err="1">
                <a:solidFill>
                  <a:srgbClr val="B911A5"/>
                </a:solidFill>
                <a:latin typeface="+mn-lt"/>
              </a:rPr>
              <a:t>quadrature</a:t>
            </a:r>
            <a:r>
              <a:rPr lang="en-US" sz="1900" b="1" dirty="0">
                <a:solidFill>
                  <a:srgbClr val="B911A5"/>
                </a:solidFill>
                <a:latin typeface="+mn-lt"/>
              </a:rPr>
              <a:t> modulation</a:t>
            </a:r>
            <a:r>
              <a:rPr lang="en-US" sz="1900" dirty="0">
                <a:latin typeface="+mn-lt"/>
              </a:rPr>
              <a:t>. “</a:t>
            </a:r>
            <a:r>
              <a:rPr lang="en-US" sz="1900" b="1" dirty="0">
                <a:latin typeface="+mn-lt"/>
              </a:rPr>
              <a:t>I” stands for “in phase” and “Q” stands for “</a:t>
            </a:r>
            <a:r>
              <a:rPr lang="en-US" sz="1900" b="1" dirty="0" err="1">
                <a:latin typeface="+mn-lt"/>
              </a:rPr>
              <a:t>quadrature</a:t>
            </a:r>
            <a:r>
              <a:rPr lang="en-US" sz="1900" b="1" dirty="0">
                <a:latin typeface="+mn-lt"/>
              </a:rPr>
              <a:t>.”</a:t>
            </a:r>
          </a:p>
          <a:p>
            <a:pPr algn="just">
              <a:buFont typeface="Arial" pitchFamily="34" charset="0"/>
              <a:buChar char="•"/>
            </a:pPr>
            <a:r>
              <a:rPr lang="en-US" sz="1900" dirty="0">
                <a:latin typeface="+mn-lt"/>
              </a:rPr>
              <a:t>The basis for </a:t>
            </a:r>
            <a:r>
              <a:rPr lang="en-US" sz="1900" dirty="0" err="1">
                <a:latin typeface="+mn-lt"/>
              </a:rPr>
              <a:t>quadrature</a:t>
            </a:r>
            <a:r>
              <a:rPr lang="en-US" sz="1900" dirty="0">
                <a:latin typeface="+mn-lt"/>
              </a:rPr>
              <a:t> modulation is the fact that </a:t>
            </a:r>
            <a:r>
              <a:rPr lang="en-US" sz="1900" b="1" dirty="0">
                <a:latin typeface="+mn-lt"/>
              </a:rPr>
              <a:t>two independent data streams</a:t>
            </a:r>
          </a:p>
          <a:p>
            <a:pPr algn="just"/>
            <a:r>
              <a:rPr lang="en-US" sz="1900" b="1" dirty="0">
                <a:latin typeface="+mn-lt"/>
              </a:rPr>
              <a:t>are simultaneously modulated on a carrier </a:t>
            </a:r>
            <a:r>
              <a:rPr lang="en-US" sz="1900" dirty="0">
                <a:latin typeface="+mn-lt"/>
              </a:rPr>
              <a:t>wave of a given frequency. </a:t>
            </a:r>
          </a:p>
          <a:p>
            <a:pPr algn="just">
              <a:buFont typeface="Arial" pitchFamily="34" charset="0"/>
              <a:buChar char="•"/>
            </a:pPr>
            <a:r>
              <a:rPr lang="en-US" sz="1900" dirty="0">
                <a:latin typeface="+mn-lt"/>
              </a:rPr>
              <a:t>This is possible if each data stream modulates </a:t>
            </a:r>
            <a:r>
              <a:rPr lang="en-US" sz="1900" b="1" dirty="0">
                <a:latin typeface="+mn-lt"/>
              </a:rPr>
              <a:t>coherent carriers whose phases are 90 degrees </a:t>
            </a:r>
            <a:r>
              <a:rPr lang="en-US" sz="1900" dirty="0">
                <a:latin typeface="+mn-lt"/>
              </a:rPr>
              <a:t>apart. </a:t>
            </a:r>
          </a:p>
        </p:txBody>
      </p:sp>
      <p:sp>
        <p:nvSpPr>
          <p:cNvPr id="7" name="Rectangle 6"/>
          <p:cNvSpPr/>
          <p:nvPr/>
        </p:nvSpPr>
        <p:spPr>
          <a:xfrm>
            <a:off x="-76200" y="4038600"/>
            <a:ext cx="9296400" cy="400110"/>
          </a:xfrm>
          <a:prstGeom prst="rect">
            <a:avLst/>
          </a:prstGeom>
          <a:solidFill>
            <a:srgbClr val="FFCCCC"/>
          </a:solidFill>
        </p:spPr>
        <p:txBody>
          <a:bodyPr wrap="square">
            <a:spAutoFit/>
          </a:bodyPr>
          <a:lstStyle/>
          <a:p>
            <a:r>
              <a:rPr lang="fr-FR" sz="2000" b="1" dirty="0">
                <a:latin typeface="+mj-lt"/>
              </a:rPr>
              <a:t>QAM(Quadrature Amplitude Modulation)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219200" y="2724674"/>
            <a:ext cx="6476999" cy="3832504"/>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Advanced Digital modulation-QAM</a:t>
            </a:r>
          </a:p>
        </p:txBody>
      </p:sp>
      <p:sp>
        <p:nvSpPr>
          <p:cNvPr id="6" name="Rectangle 5"/>
          <p:cNvSpPr/>
          <p:nvPr/>
        </p:nvSpPr>
        <p:spPr>
          <a:xfrm>
            <a:off x="457200" y="381000"/>
            <a:ext cx="8686800" cy="2308324"/>
          </a:xfrm>
          <a:prstGeom prst="rect">
            <a:avLst/>
          </a:prstGeom>
        </p:spPr>
        <p:txBody>
          <a:bodyPr wrap="square">
            <a:spAutoFit/>
          </a:bodyPr>
          <a:lstStyle/>
          <a:p>
            <a:pPr>
              <a:buFont typeface="Arial" pitchFamily="34" charset="0"/>
              <a:buChar char="•"/>
            </a:pPr>
            <a:r>
              <a:rPr lang="en-US" dirty="0">
                <a:latin typeface="+mn-lt"/>
              </a:rPr>
              <a:t>Each of these carriers is created from the same source by passing one of them through a </a:t>
            </a:r>
            <a:r>
              <a:rPr lang="en-US" b="1" dirty="0">
                <a:solidFill>
                  <a:srgbClr val="960000"/>
                </a:solidFill>
                <a:latin typeface="+mn-lt"/>
              </a:rPr>
              <a:t>90-degree phase shifter</a:t>
            </a:r>
            <a:r>
              <a:rPr lang="en-US" dirty="0">
                <a:latin typeface="+mn-lt"/>
              </a:rPr>
              <a:t>. </a:t>
            </a:r>
          </a:p>
          <a:p>
            <a:pPr>
              <a:buFont typeface="Arial" pitchFamily="34" charset="0"/>
              <a:buChar char="•"/>
            </a:pPr>
            <a:r>
              <a:rPr lang="en-US" dirty="0">
                <a:latin typeface="+mn-lt"/>
              </a:rPr>
              <a:t>The </a:t>
            </a:r>
            <a:r>
              <a:rPr lang="en-US" b="1" dirty="0">
                <a:solidFill>
                  <a:srgbClr val="960000"/>
                </a:solidFill>
                <a:latin typeface="+mn-lt"/>
              </a:rPr>
              <a:t>symbol encoder </a:t>
            </a:r>
            <a:r>
              <a:rPr lang="en-US" dirty="0">
                <a:latin typeface="+mn-lt"/>
              </a:rPr>
              <a:t>block is a </a:t>
            </a:r>
            <a:r>
              <a:rPr lang="en-US" b="1" dirty="0">
                <a:latin typeface="+mn-lt"/>
              </a:rPr>
              <a:t>serial to parallel converter and symbol </a:t>
            </a:r>
            <a:r>
              <a:rPr lang="en-US" b="1" dirty="0" err="1">
                <a:latin typeface="+mn-lt"/>
              </a:rPr>
              <a:t>mapper</a:t>
            </a:r>
            <a:r>
              <a:rPr lang="en-US" b="1" dirty="0">
                <a:latin typeface="+mn-lt"/>
              </a:rPr>
              <a:t>.</a:t>
            </a:r>
          </a:p>
          <a:p>
            <a:pPr>
              <a:buFont typeface="Arial" pitchFamily="34" charset="0"/>
              <a:buChar char="•"/>
            </a:pPr>
            <a:r>
              <a:rPr lang="en-US" dirty="0">
                <a:latin typeface="+mn-lt"/>
              </a:rPr>
              <a:t>It takes </a:t>
            </a:r>
            <a:r>
              <a:rPr lang="en-US" b="1" dirty="0">
                <a:solidFill>
                  <a:srgbClr val="960000"/>
                </a:solidFill>
                <a:latin typeface="+mn-lt"/>
              </a:rPr>
              <a:t>n</a:t>
            </a:r>
            <a:r>
              <a:rPr lang="en-US" b="1" dirty="0">
                <a:latin typeface="+mn-lt"/>
              </a:rPr>
              <a:t> data bits </a:t>
            </a:r>
            <a:r>
              <a:rPr lang="en-US" dirty="0">
                <a:latin typeface="+mn-lt"/>
              </a:rPr>
              <a:t>and for each of the possible </a:t>
            </a:r>
            <a:r>
              <a:rPr lang="en-US" b="1" dirty="0">
                <a:solidFill>
                  <a:srgbClr val="960000"/>
                </a:solidFill>
                <a:latin typeface="+mn-lt"/>
              </a:rPr>
              <a:t>2^n</a:t>
            </a:r>
            <a:r>
              <a:rPr lang="en-US" b="1" dirty="0">
                <a:latin typeface="+mn-lt"/>
              </a:rPr>
              <a:t> binary values of the symbol</a:t>
            </a:r>
            <a:r>
              <a:rPr lang="en-US" dirty="0">
                <a:latin typeface="+mn-lt"/>
              </a:rPr>
              <a:t>, it sends in-phase “I” and </a:t>
            </a:r>
            <a:r>
              <a:rPr lang="en-US" dirty="0" err="1">
                <a:latin typeface="+mn-lt"/>
              </a:rPr>
              <a:t>quadrature</a:t>
            </a:r>
            <a:r>
              <a:rPr lang="en-US" dirty="0">
                <a:latin typeface="+mn-lt"/>
              </a:rPr>
              <a:t> “Q” levels to the modulators whose outputs are summed to give </a:t>
            </a:r>
            <a:r>
              <a:rPr lang="en-US" b="1" dirty="0">
                <a:latin typeface="+mn-lt"/>
              </a:rPr>
              <a:t>a distinctive magnitude and phase to the symbol RF output</a:t>
            </a:r>
            <a:r>
              <a:rPr lang="en-US" dirty="0">
                <a:latin typeface="+mn-lt"/>
              </a:rPr>
              <a:t>.</a:t>
            </a:r>
          </a:p>
          <a:p>
            <a:pPr>
              <a:buFont typeface="Arial" pitchFamily="34" charset="0"/>
              <a:buChar char="•"/>
            </a:pPr>
            <a:r>
              <a:rPr lang="en-US" dirty="0">
                <a:latin typeface="+mn-lt"/>
              </a:rPr>
              <a:t> The </a:t>
            </a:r>
            <a:r>
              <a:rPr lang="en-US" b="1" dirty="0">
                <a:latin typeface="+mn-lt"/>
              </a:rPr>
              <a:t>pulse shaper filters smooth the transitions between symbols </a:t>
            </a:r>
            <a:r>
              <a:rPr lang="en-US" dirty="0">
                <a:latin typeface="+mn-lt"/>
              </a:rPr>
              <a:t>to restrain the bandwidth.</a:t>
            </a:r>
            <a:endParaRPr lang="en-US" b="1" dirty="0">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Advanced Digital modulation-QAM</a:t>
            </a:r>
          </a:p>
        </p:txBody>
      </p:sp>
      <p:sp>
        <p:nvSpPr>
          <p:cNvPr id="6" name="Rectangle 5"/>
          <p:cNvSpPr/>
          <p:nvPr/>
        </p:nvSpPr>
        <p:spPr>
          <a:xfrm>
            <a:off x="457200" y="533401"/>
            <a:ext cx="8686800" cy="1754326"/>
          </a:xfrm>
          <a:prstGeom prst="rect">
            <a:avLst/>
          </a:prstGeom>
        </p:spPr>
        <p:txBody>
          <a:bodyPr wrap="square">
            <a:spAutoFit/>
          </a:bodyPr>
          <a:lstStyle/>
          <a:p>
            <a:pPr>
              <a:buFont typeface="Arial" pitchFamily="34" charset="0"/>
              <a:buChar char="•"/>
            </a:pPr>
            <a:r>
              <a:rPr lang="en-US" dirty="0">
                <a:latin typeface="+mn-lt"/>
              </a:rPr>
              <a:t>The receiver, by </a:t>
            </a:r>
            <a:r>
              <a:rPr lang="en-US" b="1" dirty="0">
                <a:latin typeface="+mn-lt"/>
              </a:rPr>
              <a:t>reversing the process </a:t>
            </a:r>
            <a:r>
              <a:rPr lang="en-US" dirty="0">
                <a:latin typeface="+mn-lt"/>
              </a:rPr>
              <a:t>used in the transmitter can reproduce the bit sequence of the transmitted symbol. </a:t>
            </a:r>
          </a:p>
          <a:p>
            <a:pPr>
              <a:buFont typeface="Arial" pitchFamily="34" charset="0"/>
              <a:buChar char="•"/>
            </a:pPr>
            <a:r>
              <a:rPr lang="en-US" b="1" dirty="0">
                <a:latin typeface="+mn-lt"/>
              </a:rPr>
              <a:t>Down conversion mixers </a:t>
            </a:r>
            <a:r>
              <a:rPr lang="en-US" dirty="0">
                <a:latin typeface="+mn-lt"/>
              </a:rPr>
              <a:t>switched by </a:t>
            </a:r>
            <a:r>
              <a:rPr lang="en-US" dirty="0" err="1">
                <a:latin typeface="+mn-lt"/>
              </a:rPr>
              <a:t>quadrature</a:t>
            </a:r>
            <a:r>
              <a:rPr lang="en-US" dirty="0">
                <a:latin typeface="+mn-lt"/>
              </a:rPr>
              <a:t> versions of the local oscillator output produce in-phase and </a:t>
            </a:r>
            <a:r>
              <a:rPr lang="en-US" dirty="0" err="1">
                <a:latin typeface="+mn-lt"/>
              </a:rPr>
              <a:t>quadrature</a:t>
            </a:r>
            <a:r>
              <a:rPr lang="en-US" dirty="0">
                <a:latin typeface="+mn-lt"/>
              </a:rPr>
              <a:t> baseband signals after </a:t>
            </a:r>
            <a:r>
              <a:rPr lang="en-US" dirty="0" err="1">
                <a:latin typeface="+mn-lt"/>
              </a:rPr>
              <a:t>lowpass</a:t>
            </a:r>
            <a:r>
              <a:rPr lang="en-US" dirty="0">
                <a:latin typeface="+mn-lt"/>
              </a:rPr>
              <a:t> filtering.</a:t>
            </a:r>
          </a:p>
          <a:p>
            <a:pPr>
              <a:buFont typeface="Arial" pitchFamily="34" charset="0"/>
              <a:buChar char="•"/>
            </a:pPr>
            <a:r>
              <a:rPr lang="en-US" dirty="0">
                <a:latin typeface="+mn-lt"/>
              </a:rPr>
              <a:t>The </a:t>
            </a:r>
            <a:r>
              <a:rPr lang="en-US" b="1" dirty="0">
                <a:latin typeface="+mn-lt"/>
              </a:rPr>
              <a:t>symbol decoder </a:t>
            </a:r>
            <a:r>
              <a:rPr lang="en-US" dirty="0">
                <a:latin typeface="+mn-lt"/>
              </a:rPr>
              <a:t>performs the </a:t>
            </a:r>
            <a:r>
              <a:rPr lang="en-US" b="1" dirty="0">
                <a:latin typeface="+mn-lt"/>
              </a:rPr>
              <a:t>opposite function of the transmitter symbol encoder </a:t>
            </a:r>
            <a:r>
              <a:rPr lang="en-US" dirty="0">
                <a:latin typeface="+mn-lt"/>
              </a:rPr>
              <a:t>and outputs the binary data corresponding to the values of I and Q of the symbol. </a:t>
            </a:r>
            <a:endParaRPr lang="en-US" b="1" dirty="0">
              <a:latin typeface="+mn-lt"/>
            </a:endParaRPr>
          </a:p>
        </p:txBody>
      </p:sp>
      <p:pic>
        <p:nvPicPr>
          <p:cNvPr id="4098" name="Picture 2"/>
          <p:cNvPicPr>
            <a:picLocks noChangeAspect="1" noChangeArrowheads="1"/>
          </p:cNvPicPr>
          <p:nvPr/>
        </p:nvPicPr>
        <p:blipFill>
          <a:blip r:embed="rId2"/>
          <a:srcRect/>
          <a:stretch>
            <a:fillRect/>
          </a:stretch>
        </p:blipFill>
        <p:spPr bwMode="auto">
          <a:xfrm>
            <a:off x="571500" y="2511133"/>
            <a:ext cx="8001000" cy="3985054"/>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362200" y="2838335"/>
            <a:ext cx="4419600" cy="3680359"/>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Advanced Digital modulation-QAM</a:t>
            </a:r>
          </a:p>
        </p:txBody>
      </p:sp>
      <p:sp>
        <p:nvSpPr>
          <p:cNvPr id="6" name="Rectangle 5"/>
          <p:cNvSpPr/>
          <p:nvPr/>
        </p:nvSpPr>
        <p:spPr>
          <a:xfrm>
            <a:off x="457200" y="304800"/>
            <a:ext cx="8686800" cy="2585323"/>
          </a:xfrm>
          <a:prstGeom prst="rect">
            <a:avLst/>
          </a:prstGeom>
        </p:spPr>
        <p:txBody>
          <a:bodyPr wrap="square">
            <a:spAutoFit/>
          </a:bodyPr>
          <a:lstStyle/>
          <a:p>
            <a:pPr>
              <a:buFont typeface="Arial" pitchFamily="34" charset="0"/>
              <a:buChar char="•"/>
            </a:pPr>
            <a:r>
              <a:rPr lang="en-US" b="1" dirty="0">
                <a:solidFill>
                  <a:srgbClr val="0033CC"/>
                </a:solidFill>
                <a:latin typeface="+mn-lt"/>
              </a:rPr>
              <a:t>The magnitude and phase of each possible state of a carrier symbol in response to the modulation </a:t>
            </a:r>
            <a:r>
              <a:rPr lang="en-US" dirty="0">
                <a:latin typeface="+mn-lt"/>
              </a:rPr>
              <a:t>is shown on a </a:t>
            </a:r>
            <a:r>
              <a:rPr lang="en-US" b="1" dirty="0">
                <a:latin typeface="+mn-lt"/>
              </a:rPr>
              <a:t>vector or constellation diagram</a:t>
            </a:r>
          </a:p>
          <a:p>
            <a:pPr>
              <a:buFont typeface="Arial" pitchFamily="34" charset="0"/>
              <a:buChar char="•"/>
            </a:pPr>
            <a:r>
              <a:rPr lang="en-US" dirty="0">
                <a:latin typeface="+mn-lt"/>
              </a:rPr>
              <a:t>An </a:t>
            </a:r>
            <a:r>
              <a:rPr lang="en-US" b="1" dirty="0">
                <a:latin typeface="+mn-lt"/>
              </a:rPr>
              <a:t>even number of bits per symbol, (b = 4, 6, 8, …) </a:t>
            </a:r>
            <a:r>
              <a:rPr lang="en-US" dirty="0">
                <a:latin typeface="+mn-lt"/>
              </a:rPr>
              <a:t>are applied to the I and Q paths to create a carrier signal with </a:t>
            </a:r>
            <a:r>
              <a:rPr lang="en-US" b="1" dirty="0">
                <a:latin typeface="+mn-lt"/>
              </a:rPr>
              <a:t>2^b states </a:t>
            </a:r>
            <a:r>
              <a:rPr lang="en-US" dirty="0">
                <a:latin typeface="+mn-lt"/>
              </a:rPr>
              <a:t>of given amplitude and phase. </a:t>
            </a:r>
          </a:p>
          <a:p>
            <a:pPr>
              <a:buFont typeface="Arial" pitchFamily="34" charset="0"/>
              <a:buChar char="•"/>
            </a:pPr>
            <a:r>
              <a:rPr lang="en-US" dirty="0">
                <a:latin typeface="+mn-lt"/>
              </a:rPr>
              <a:t>For example, </a:t>
            </a:r>
            <a:r>
              <a:rPr lang="en-US" b="1" dirty="0">
                <a:latin typeface="+mn-lt"/>
              </a:rPr>
              <a:t>4 bits </a:t>
            </a:r>
            <a:r>
              <a:rPr lang="en-US" dirty="0">
                <a:latin typeface="+mn-lt"/>
              </a:rPr>
              <a:t>per each carrier vector symbol creates </a:t>
            </a:r>
            <a:r>
              <a:rPr lang="en-US" b="1" dirty="0">
                <a:latin typeface="+mn-lt"/>
              </a:rPr>
              <a:t>16 combinations of amplitude levels and phase.</a:t>
            </a:r>
            <a:r>
              <a:rPr lang="en-US" dirty="0">
                <a:latin typeface="+mn-lt"/>
              </a:rPr>
              <a:t> This type of modulation is called </a:t>
            </a:r>
            <a:r>
              <a:rPr lang="en-US" b="1" dirty="0">
                <a:latin typeface="+mn-lt"/>
              </a:rPr>
              <a:t>QAM</a:t>
            </a:r>
            <a:r>
              <a:rPr lang="en-US" dirty="0">
                <a:latin typeface="+mn-lt"/>
              </a:rPr>
              <a:t>, and in this example, 16-QAM, </a:t>
            </a:r>
            <a:r>
              <a:rPr lang="en-US" b="1" dirty="0">
                <a:solidFill>
                  <a:srgbClr val="960000"/>
                </a:solidFill>
                <a:latin typeface="+mn-lt"/>
              </a:rPr>
              <a:t>4 data bits are transmitted in the same time and bandwidth</a:t>
            </a:r>
          </a:p>
          <a:p>
            <a:pPr>
              <a:buFont typeface="Arial" pitchFamily="34" charset="0"/>
              <a:buChar char="•"/>
            </a:pPr>
            <a:r>
              <a:rPr lang="en-US" b="1" dirty="0">
                <a:solidFill>
                  <a:srgbClr val="960000"/>
                </a:solidFill>
                <a:latin typeface="+mn-lt"/>
              </a:rPr>
              <a:t>Common in </a:t>
            </a:r>
            <a:r>
              <a:rPr lang="en-US" b="1" dirty="0">
                <a:solidFill>
                  <a:srgbClr val="B911A5"/>
                </a:solidFill>
                <a:latin typeface="+mn-lt"/>
              </a:rPr>
              <a:t>digital communication, including Wi-Fi and digital television</a:t>
            </a:r>
          </a:p>
          <a:p>
            <a:pPr>
              <a:buFont typeface="Arial" pitchFamily="34" charset="0"/>
              <a:buChar char="•"/>
            </a:pPr>
            <a:endParaRPr lang="en-US" b="1" dirty="0">
              <a:solidFill>
                <a:srgbClr val="960000"/>
              </a:solidFill>
              <a:latin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a:t>
            </a:r>
          </a:p>
        </p:txBody>
      </p:sp>
      <p:sp>
        <p:nvSpPr>
          <p:cNvPr id="6" name="Rectangle 5"/>
          <p:cNvSpPr/>
          <p:nvPr/>
        </p:nvSpPr>
        <p:spPr>
          <a:xfrm>
            <a:off x="457200" y="304800"/>
            <a:ext cx="8686800" cy="1977464"/>
          </a:xfrm>
          <a:prstGeom prst="rect">
            <a:avLst/>
          </a:prstGeom>
        </p:spPr>
        <p:txBody>
          <a:bodyPr wrap="square">
            <a:spAutoFit/>
          </a:bodyPr>
          <a:lstStyle/>
          <a:p>
            <a:pPr algn="just">
              <a:buFont typeface="Arial" pitchFamily="34" charset="0"/>
              <a:buChar char="•"/>
            </a:pPr>
            <a:r>
              <a:rPr lang="en-US" sz="1750" dirty="0">
                <a:latin typeface="+mn-lt"/>
              </a:rPr>
              <a:t>Another </a:t>
            </a:r>
            <a:r>
              <a:rPr lang="en-US" sz="1750" b="1" dirty="0">
                <a:latin typeface="+mn-lt"/>
              </a:rPr>
              <a:t>aspect of digital modulation </a:t>
            </a:r>
            <a:r>
              <a:rPr lang="en-US" sz="1750" dirty="0">
                <a:latin typeface="+mn-lt"/>
              </a:rPr>
              <a:t>that is used in a number of </a:t>
            </a:r>
            <a:r>
              <a:rPr lang="en-US" sz="1750" b="1" dirty="0">
                <a:latin typeface="+mn-lt"/>
              </a:rPr>
              <a:t>short-range wireless applications—</a:t>
            </a:r>
            <a:r>
              <a:rPr lang="en-US" sz="1750" b="1" dirty="0">
                <a:solidFill>
                  <a:srgbClr val="B911A5"/>
                </a:solidFill>
                <a:latin typeface="+mn-lt"/>
              </a:rPr>
              <a:t>spread-spectrum modulation</a:t>
            </a:r>
          </a:p>
          <a:p>
            <a:pPr algn="just">
              <a:buFont typeface="Arial" pitchFamily="34" charset="0"/>
              <a:buChar char="•"/>
            </a:pPr>
            <a:r>
              <a:rPr lang="en-US" sz="1750" dirty="0">
                <a:latin typeface="+mn-lt"/>
              </a:rPr>
              <a:t>Allowed the telecommunication authorities to </a:t>
            </a:r>
            <a:r>
              <a:rPr lang="en-US" sz="1750" b="1" dirty="0">
                <a:latin typeface="+mn-lt"/>
              </a:rPr>
              <a:t>permit higher transmitter powers </a:t>
            </a:r>
            <a:r>
              <a:rPr lang="en-US" sz="1750" dirty="0">
                <a:latin typeface="+mn-lt"/>
              </a:rPr>
              <a:t>because spread-spectrum signals can </a:t>
            </a:r>
            <a:r>
              <a:rPr lang="en-US" sz="1750" b="1" dirty="0">
                <a:latin typeface="+mn-lt"/>
              </a:rPr>
              <a:t>coexist on the same frequency bands</a:t>
            </a:r>
            <a:r>
              <a:rPr lang="en-US" sz="1750" dirty="0">
                <a:latin typeface="+mn-lt"/>
              </a:rPr>
              <a:t> as other types of authorized transmissions </a:t>
            </a:r>
            <a:r>
              <a:rPr lang="en-US" sz="1750" b="1" dirty="0">
                <a:latin typeface="+mn-lt"/>
              </a:rPr>
              <a:t>without causing undue interference </a:t>
            </a:r>
            <a:r>
              <a:rPr lang="en-US" sz="1750" dirty="0">
                <a:latin typeface="+mn-lt"/>
              </a:rPr>
              <a:t>or being unreasonably interfered with. </a:t>
            </a:r>
          </a:p>
          <a:p>
            <a:pPr algn="just"/>
            <a:endParaRPr lang="en-US" sz="1750" b="1" dirty="0">
              <a:solidFill>
                <a:srgbClr val="0000FF"/>
              </a:solidFill>
              <a:latin typeface="+mn-lt"/>
            </a:endParaRPr>
          </a:p>
        </p:txBody>
      </p:sp>
      <p:pic>
        <p:nvPicPr>
          <p:cNvPr id="6146" name="Picture 2"/>
          <p:cNvPicPr>
            <a:picLocks noChangeAspect="1" noChangeArrowheads="1"/>
          </p:cNvPicPr>
          <p:nvPr/>
        </p:nvPicPr>
        <p:blipFill>
          <a:blip r:embed="rId2"/>
          <a:srcRect/>
          <a:stretch>
            <a:fillRect/>
          </a:stretch>
        </p:blipFill>
        <p:spPr bwMode="auto">
          <a:xfrm>
            <a:off x="4419602" y="2362200"/>
            <a:ext cx="4343398" cy="3389232"/>
          </a:xfrm>
          <a:prstGeom prst="rect">
            <a:avLst/>
          </a:prstGeom>
          <a:noFill/>
          <a:ln w="9525">
            <a:noFill/>
            <a:miter lim="800000"/>
            <a:headEnd/>
            <a:tailEnd/>
          </a:ln>
          <a:effectLst/>
        </p:spPr>
      </p:pic>
      <p:sp>
        <p:nvSpPr>
          <p:cNvPr id="7" name="Rectangle 6"/>
          <p:cNvSpPr/>
          <p:nvPr/>
        </p:nvSpPr>
        <p:spPr>
          <a:xfrm>
            <a:off x="381000" y="1918186"/>
            <a:ext cx="3962400" cy="4939814"/>
          </a:xfrm>
          <a:prstGeom prst="rect">
            <a:avLst/>
          </a:prstGeom>
        </p:spPr>
        <p:txBody>
          <a:bodyPr wrap="square">
            <a:spAutoFit/>
          </a:bodyPr>
          <a:lstStyle/>
          <a:p>
            <a:pPr algn="just">
              <a:buFont typeface="Arial" pitchFamily="34" charset="0"/>
              <a:buChar char="•"/>
            </a:pPr>
            <a:r>
              <a:rPr lang="en-US" sz="1750" dirty="0">
                <a:latin typeface="+mn-lt"/>
              </a:rPr>
              <a:t>Fig. 4.19A shows the </a:t>
            </a:r>
            <a:r>
              <a:rPr lang="en-US" sz="1750" b="1" dirty="0">
                <a:latin typeface="+mn-lt"/>
              </a:rPr>
              <a:t>spread-spectrum signal spread out over a bandwidth</a:t>
            </a:r>
            <a:r>
              <a:rPr lang="en-US" sz="1750" dirty="0">
                <a:latin typeface="+mn-lt"/>
              </a:rPr>
              <a:t> much larger than the narrow-band signals. spreading the transmitted power over a wide frequency band greatly </a:t>
            </a:r>
            <a:r>
              <a:rPr lang="en-US" sz="1750" b="1" dirty="0">
                <a:solidFill>
                  <a:srgbClr val="0033CC"/>
                </a:solidFill>
                <a:latin typeface="+mn-lt"/>
              </a:rPr>
              <a:t>reduces the signal power in a narrow bandwidth and thus the potential for interference.</a:t>
            </a:r>
          </a:p>
          <a:p>
            <a:pPr algn="just">
              <a:buFont typeface="Arial" pitchFamily="34" charset="0"/>
              <a:buChar char="•"/>
            </a:pPr>
            <a:r>
              <a:rPr lang="en-US" sz="1750" dirty="0">
                <a:latin typeface="+mn-lt"/>
              </a:rPr>
              <a:t>Fig. 4.19B shows how </a:t>
            </a:r>
            <a:r>
              <a:rPr lang="en-US" sz="1750" b="1" dirty="0">
                <a:latin typeface="+mn-lt"/>
              </a:rPr>
              <a:t>spread-spectrum processing reduces interference </a:t>
            </a:r>
            <a:r>
              <a:rPr lang="en-US" sz="1750" dirty="0">
                <a:latin typeface="+mn-lt"/>
              </a:rPr>
              <a:t>from adjacent signals. The </a:t>
            </a:r>
            <a:r>
              <a:rPr lang="en-US" sz="1750" b="1" dirty="0" err="1">
                <a:solidFill>
                  <a:srgbClr val="0033CC"/>
                </a:solidFill>
                <a:latin typeface="+mn-lt"/>
              </a:rPr>
              <a:t>despreading</a:t>
            </a:r>
            <a:r>
              <a:rPr lang="en-US" sz="1750" dirty="0">
                <a:solidFill>
                  <a:srgbClr val="0033CC"/>
                </a:solidFill>
                <a:latin typeface="+mn-lt"/>
              </a:rPr>
              <a:t> process </a:t>
            </a:r>
            <a:r>
              <a:rPr lang="en-US" sz="1750" b="1" dirty="0">
                <a:solidFill>
                  <a:srgbClr val="0033CC"/>
                </a:solidFill>
                <a:latin typeface="+mn-lt"/>
              </a:rPr>
              <a:t>concentrates the total power of the spread-spectrum signal into a narrow-band high peak power signal</a:t>
            </a:r>
            <a:r>
              <a:rPr lang="en-US" sz="1750" dirty="0">
                <a:latin typeface="+mn-lt"/>
              </a:rPr>
              <a:t>, whereas the potentially interfering narrow-band signals are spread out so that their power in the bandwidth of the desired signal is relatively low.</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a:t>
            </a:r>
          </a:p>
        </p:txBody>
      </p:sp>
      <p:sp>
        <p:nvSpPr>
          <p:cNvPr id="6" name="Rectangle 5"/>
          <p:cNvSpPr/>
          <p:nvPr/>
        </p:nvSpPr>
        <p:spPr>
          <a:xfrm>
            <a:off x="457200" y="304800"/>
            <a:ext cx="8686800" cy="3631763"/>
          </a:xfrm>
          <a:prstGeom prst="rect">
            <a:avLst/>
          </a:prstGeom>
        </p:spPr>
        <p:txBody>
          <a:bodyPr wrap="square">
            <a:spAutoFit/>
          </a:bodyPr>
          <a:lstStyle/>
          <a:p>
            <a:pPr algn="just">
              <a:spcBef>
                <a:spcPts val="600"/>
              </a:spcBef>
              <a:spcAft>
                <a:spcPts val="600"/>
              </a:spcAft>
            </a:pPr>
            <a:r>
              <a:rPr lang="en-US" sz="2000" b="1" dirty="0">
                <a:solidFill>
                  <a:srgbClr val="0000FF"/>
                </a:solidFill>
                <a:latin typeface="+mn-lt"/>
              </a:rPr>
              <a:t>Advantages</a:t>
            </a:r>
          </a:p>
          <a:p>
            <a:pPr>
              <a:spcBef>
                <a:spcPts val="600"/>
              </a:spcBef>
              <a:spcAft>
                <a:spcPts val="600"/>
              </a:spcAft>
            </a:pPr>
            <a:r>
              <a:rPr lang="en-US" sz="2000" dirty="0">
                <a:latin typeface="+mn-lt"/>
              </a:rPr>
              <a:t>• Allows </a:t>
            </a:r>
            <a:r>
              <a:rPr lang="en-US" sz="2000" b="1" dirty="0">
                <a:latin typeface="+mn-lt"/>
              </a:rPr>
              <a:t>permitting higher power for </a:t>
            </a:r>
            <a:r>
              <a:rPr lang="en-US" sz="2000" b="1" dirty="0" err="1">
                <a:latin typeface="+mn-lt"/>
              </a:rPr>
              <a:t>nonlicensed</a:t>
            </a:r>
            <a:r>
              <a:rPr lang="en-US" sz="2000" b="1" dirty="0">
                <a:latin typeface="+mn-lt"/>
              </a:rPr>
              <a:t> devices</a:t>
            </a:r>
          </a:p>
          <a:p>
            <a:pPr>
              <a:spcBef>
                <a:spcPts val="600"/>
              </a:spcBef>
              <a:spcAft>
                <a:spcPts val="600"/>
              </a:spcAft>
            </a:pPr>
            <a:r>
              <a:rPr lang="en-US" sz="2000" dirty="0">
                <a:latin typeface="+mn-lt"/>
              </a:rPr>
              <a:t>• </a:t>
            </a:r>
            <a:r>
              <a:rPr lang="en-US" sz="2000" b="1" dirty="0">
                <a:latin typeface="+mn-lt"/>
              </a:rPr>
              <a:t>Reduces co-channel interference—</a:t>
            </a:r>
            <a:r>
              <a:rPr lang="en-US" sz="2000" dirty="0">
                <a:latin typeface="+mn-lt"/>
              </a:rPr>
              <a:t>good for congested ISM bands</a:t>
            </a:r>
          </a:p>
          <a:p>
            <a:pPr>
              <a:spcBef>
                <a:spcPts val="600"/>
              </a:spcBef>
              <a:spcAft>
                <a:spcPts val="600"/>
              </a:spcAft>
            </a:pPr>
            <a:r>
              <a:rPr lang="en-US" sz="2000" dirty="0">
                <a:latin typeface="+mn-lt"/>
              </a:rPr>
              <a:t>• </a:t>
            </a:r>
            <a:r>
              <a:rPr lang="en-US" sz="2000" b="1" dirty="0">
                <a:latin typeface="+mn-lt"/>
              </a:rPr>
              <a:t>Reduces multipath interference</a:t>
            </a:r>
          </a:p>
          <a:p>
            <a:pPr>
              <a:spcBef>
                <a:spcPts val="600"/>
              </a:spcBef>
              <a:spcAft>
                <a:spcPts val="600"/>
              </a:spcAft>
            </a:pPr>
            <a:r>
              <a:rPr lang="en-US" sz="2000" dirty="0">
                <a:latin typeface="+mn-lt"/>
              </a:rPr>
              <a:t>• </a:t>
            </a:r>
            <a:r>
              <a:rPr lang="en-US" sz="2000" b="1" dirty="0">
                <a:latin typeface="+mn-lt"/>
              </a:rPr>
              <a:t>Resists intentional and unintentional jamming</a:t>
            </a:r>
          </a:p>
          <a:p>
            <a:pPr>
              <a:spcBef>
                <a:spcPts val="600"/>
              </a:spcBef>
              <a:spcAft>
                <a:spcPts val="600"/>
              </a:spcAft>
            </a:pPr>
            <a:r>
              <a:rPr lang="en-US" sz="2000" dirty="0">
                <a:latin typeface="+mn-lt"/>
              </a:rPr>
              <a:t>• </a:t>
            </a:r>
            <a:r>
              <a:rPr lang="en-US" sz="2000" b="1" dirty="0">
                <a:latin typeface="+mn-lt"/>
              </a:rPr>
              <a:t>Reduces</a:t>
            </a:r>
            <a:r>
              <a:rPr lang="en-US" sz="2000" dirty="0">
                <a:latin typeface="+mn-lt"/>
              </a:rPr>
              <a:t> the potential for </a:t>
            </a:r>
            <a:r>
              <a:rPr lang="en-US" sz="2000" b="1" dirty="0">
                <a:latin typeface="+mn-lt"/>
              </a:rPr>
              <a:t>eavesdropping</a:t>
            </a:r>
          </a:p>
          <a:p>
            <a:pPr>
              <a:spcBef>
                <a:spcPts val="600"/>
              </a:spcBef>
              <a:spcAft>
                <a:spcPts val="600"/>
              </a:spcAft>
            </a:pPr>
            <a:r>
              <a:rPr lang="en-US" sz="2000" dirty="0">
                <a:latin typeface="+mn-lt"/>
              </a:rPr>
              <a:t>• Permits </a:t>
            </a:r>
            <a:r>
              <a:rPr lang="en-US" sz="2000" b="1" dirty="0">
                <a:latin typeface="+mn-lt"/>
              </a:rPr>
              <a:t>code division multiplexing of multiple users on a common channel</a:t>
            </a:r>
            <a:r>
              <a:rPr lang="en-US" sz="2000" dirty="0">
                <a:latin typeface="+mn-lt"/>
              </a:rPr>
              <a:t>.</a:t>
            </a:r>
          </a:p>
          <a:p>
            <a:pPr algn="just">
              <a:spcBef>
                <a:spcPts val="600"/>
              </a:spcBef>
              <a:spcAft>
                <a:spcPts val="600"/>
              </a:spcAft>
            </a:pPr>
            <a:endParaRPr lang="en-US" sz="2000" b="1" dirty="0">
              <a:solidFill>
                <a:srgbClr val="0000FF"/>
              </a:solidFill>
              <a:latin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a:t>
            </a:r>
          </a:p>
        </p:txBody>
      </p:sp>
      <p:sp>
        <p:nvSpPr>
          <p:cNvPr id="6" name="Rectangle 5"/>
          <p:cNvSpPr/>
          <p:nvPr/>
        </p:nvSpPr>
        <p:spPr>
          <a:xfrm>
            <a:off x="457200" y="304800"/>
            <a:ext cx="8686800" cy="6093976"/>
          </a:xfrm>
          <a:prstGeom prst="rect">
            <a:avLst/>
          </a:prstGeom>
        </p:spPr>
        <p:txBody>
          <a:bodyPr wrap="square">
            <a:spAutoFit/>
          </a:bodyPr>
          <a:lstStyle/>
          <a:p>
            <a:pPr lvl="0">
              <a:spcBef>
                <a:spcPts val="600"/>
              </a:spcBef>
              <a:spcAft>
                <a:spcPts val="600"/>
              </a:spcAft>
              <a:buFont typeface="Arial" pitchFamily="34" charset="0"/>
              <a:buChar char="•"/>
            </a:pPr>
            <a:r>
              <a:rPr lang="en-US" sz="2000" dirty="0">
                <a:solidFill>
                  <a:prstClr val="black"/>
                </a:solidFill>
                <a:latin typeface="Calibri"/>
              </a:rPr>
              <a:t>The methods for spreading the bandwidth of the spread-spectrum transmission are:</a:t>
            </a:r>
          </a:p>
          <a:p>
            <a:pPr lvl="0">
              <a:spcBef>
                <a:spcPts val="600"/>
              </a:spcBef>
              <a:spcAft>
                <a:spcPts val="600"/>
              </a:spcAft>
            </a:pPr>
            <a:r>
              <a:rPr lang="en-US" sz="2000" dirty="0">
                <a:solidFill>
                  <a:prstClr val="black"/>
                </a:solidFill>
                <a:latin typeface="Calibri"/>
              </a:rPr>
              <a:t>1. In </a:t>
            </a:r>
            <a:r>
              <a:rPr lang="en-US" sz="2000" b="1" dirty="0">
                <a:solidFill>
                  <a:srgbClr val="0033CC"/>
                </a:solidFill>
                <a:latin typeface="Calibri"/>
              </a:rPr>
              <a:t>frequency hopping spectrum FHSS</a:t>
            </a:r>
            <a:r>
              <a:rPr lang="en-US" sz="2000" b="1" dirty="0">
                <a:solidFill>
                  <a:prstClr val="black"/>
                </a:solidFill>
                <a:latin typeface="Calibri"/>
              </a:rPr>
              <a:t>,</a:t>
            </a:r>
            <a:r>
              <a:rPr lang="en-US" sz="2000" dirty="0">
                <a:solidFill>
                  <a:prstClr val="black"/>
                </a:solidFill>
                <a:latin typeface="Calibri"/>
              </a:rPr>
              <a:t> the </a:t>
            </a:r>
            <a:r>
              <a:rPr lang="en-US" sz="2000" b="1" dirty="0">
                <a:solidFill>
                  <a:prstClr val="black"/>
                </a:solidFill>
                <a:latin typeface="Calibri"/>
              </a:rPr>
              <a:t>RF carrier frequency is changed relatively rapidly at a rate of the same order of magnitude as the bandwidth of the source information </a:t>
            </a:r>
            <a:r>
              <a:rPr lang="en-US" sz="2000" dirty="0">
                <a:solidFill>
                  <a:prstClr val="black"/>
                </a:solidFill>
                <a:latin typeface="Calibri"/>
              </a:rPr>
              <a:t>(analog or digital), but not dependent on it in any way.  </a:t>
            </a:r>
            <a:r>
              <a:rPr lang="en-US" sz="2000" b="1" dirty="0">
                <a:solidFill>
                  <a:srgbClr val="960000"/>
                </a:solidFill>
                <a:latin typeface="Calibri"/>
              </a:rPr>
              <a:t>At least several tens of different frequencies </a:t>
            </a:r>
            <a:r>
              <a:rPr lang="en-US" sz="2000" dirty="0">
                <a:solidFill>
                  <a:prstClr val="black"/>
                </a:solidFill>
                <a:latin typeface="Calibri"/>
              </a:rPr>
              <a:t>are used, and they are changed according to </a:t>
            </a:r>
            <a:r>
              <a:rPr lang="en-US" sz="2000" b="1" dirty="0">
                <a:solidFill>
                  <a:prstClr val="black"/>
                </a:solidFill>
                <a:latin typeface="Calibri"/>
              </a:rPr>
              <a:t>a pseudo-random pattern </a:t>
            </a:r>
            <a:r>
              <a:rPr lang="en-US" sz="2000" dirty="0">
                <a:solidFill>
                  <a:prstClr val="black"/>
                </a:solidFill>
                <a:latin typeface="Calibri"/>
              </a:rPr>
              <a:t>known also at the receiver.  </a:t>
            </a:r>
          </a:p>
          <a:p>
            <a:pPr lvl="0">
              <a:spcBef>
                <a:spcPts val="0"/>
              </a:spcBef>
              <a:spcAft>
                <a:spcPts val="0"/>
              </a:spcAft>
            </a:pPr>
            <a:r>
              <a:rPr lang="en-US" sz="2000" dirty="0">
                <a:solidFill>
                  <a:prstClr val="black"/>
                </a:solidFill>
                <a:latin typeface="Calibri"/>
              </a:rPr>
              <a:t>2. The </a:t>
            </a:r>
            <a:r>
              <a:rPr lang="en-US" sz="2000" b="1" dirty="0">
                <a:solidFill>
                  <a:srgbClr val="0033CC"/>
                </a:solidFill>
                <a:latin typeface="Calibri"/>
              </a:rPr>
              <a:t>direct-sequence spread-spectrum DSSS </a:t>
            </a:r>
            <a:r>
              <a:rPr lang="en-US" sz="2000" dirty="0">
                <a:solidFill>
                  <a:prstClr val="black"/>
                </a:solidFill>
                <a:latin typeface="Calibri"/>
              </a:rPr>
              <a:t>signal is </a:t>
            </a:r>
            <a:r>
              <a:rPr lang="en-US" sz="2000" b="1" dirty="0">
                <a:solidFill>
                  <a:prstClr val="black"/>
                </a:solidFill>
                <a:latin typeface="Calibri"/>
              </a:rPr>
              <a:t>modulated by a pseudo-random digital code sequence known to the receiver. </a:t>
            </a:r>
          </a:p>
          <a:p>
            <a:pPr>
              <a:spcBef>
                <a:spcPts val="600"/>
              </a:spcBef>
              <a:spcAft>
                <a:spcPts val="600"/>
              </a:spcAft>
              <a:buFont typeface="Arial" pitchFamily="34" charset="0"/>
              <a:buChar char="•"/>
            </a:pPr>
            <a:r>
              <a:rPr lang="en-US" sz="2000" dirty="0">
                <a:latin typeface="+mn-lt"/>
              </a:rPr>
              <a:t>The performance of all types of spread-spectrum signals is strongly related to a property called </a:t>
            </a:r>
            <a:r>
              <a:rPr lang="en-US" sz="2000" b="1" dirty="0">
                <a:solidFill>
                  <a:srgbClr val="960000"/>
                </a:solidFill>
                <a:latin typeface="+mn-lt"/>
              </a:rPr>
              <a:t>process gain</a:t>
            </a:r>
            <a:r>
              <a:rPr lang="en-US" sz="2000" dirty="0">
                <a:latin typeface="+mn-lt"/>
              </a:rPr>
              <a:t>.</a:t>
            </a:r>
          </a:p>
          <a:p>
            <a:pPr lvl="1">
              <a:spcBef>
                <a:spcPts val="600"/>
              </a:spcBef>
              <a:spcAft>
                <a:spcPts val="600"/>
              </a:spcAft>
              <a:buFont typeface="Arial" pitchFamily="34" charset="0"/>
              <a:buChar char="•"/>
            </a:pPr>
            <a:r>
              <a:rPr lang="en-US" sz="2000" dirty="0">
                <a:latin typeface="+mn-lt"/>
              </a:rPr>
              <a:t> It is this process gain that </a:t>
            </a:r>
            <a:r>
              <a:rPr lang="en-US" sz="2000" b="1" dirty="0">
                <a:latin typeface="+mn-lt"/>
              </a:rPr>
              <a:t>quantifies the degree of selection of the desired signal over interfering </a:t>
            </a:r>
            <a:r>
              <a:rPr lang="en-US" sz="2000" dirty="0">
                <a:latin typeface="+mn-lt"/>
              </a:rPr>
              <a:t>narrow-band and other wide-band signals in the same </a:t>
            </a:r>
            <a:r>
              <a:rPr lang="en-US" sz="2000" dirty="0" err="1">
                <a:latin typeface="+mn-lt"/>
              </a:rPr>
              <a:t>passband</a:t>
            </a:r>
            <a:r>
              <a:rPr lang="en-US" sz="2000" dirty="0">
                <a:latin typeface="+mn-lt"/>
              </a:rPr>
              <a:t>. </a:t>
            </a:r>
          </a:p>
          <a:p>
            <a:pPr lvl="1">
              <a:spcBef>
                <a:spcPts val="600"/>
              </a:spcBef>
              <a:spcAft>
                <a:spcPts val="600"/>
              </a:spcAft>
              <a:buFont typeface="Arial" pitchFamily="34" charset="0"/>
              <a:buChar char="•"/>
            </a:pPr>
            <a:r>
              <a:rPr lang="en-US" sz="2000" dirty="0">
                <a:latin typeface="+mn-lt"/>
              </a:rPr>
              <a:t>Process gain is the difference in dB between the </a:t>
            </a:r>
            <a:r>
              <a:rPr lang="en-US" sz="2000" b="1" dirty="0">
                <a:latin typeface="+mn-lt"/>
              </a:rPr>
              <a:t>output S/N after </a:t>
            </a:r>
            <a:r>
              <a:rPr lang="en-US" sz="2000" b="1" dirty="0" err="1">
                <a:latin typeface="+mn-lt"/>
              </a:rPr>
              <a:t>despreading</a:t>
            </a:r>
            <a:r>
              <a:rPr lang="en-US" sz="2000" b="1" dirty="0">
                <a:latin typeface="+mn-lt"/>
              </a:rPr>
              <a:t> </a:t>
            </a:r>
            <a:r>
              <a:rPr lang="en-US" sz="2000" dirty="0">
                <a:latin typeface="+mn-lt"/>
              </a:rPr>
              <a:t>and the </a:t>
            </a:r>
            <a:r>
              <a:rPr lang="en-US" sz="2000" b="1" dirty="0">
                <a:latin typeface="+mn-lt"/>
              </a:rPr>
              <a:t>input S/N to the receiver</a:t>
            </a:r>
            <a:r>
              <a:rPr lang="en-US" sz="2000" dirty="0">
                <a:latin typeface="+mn-lt"/>
              </a:rPr>
              <a:t>:</a:t>
            </a:r>
          </a:p>
          <a:p>
            <a:pPr algn="just">
              <a:spcBef>
                <a:spcPts val="600"/>
              </a:spcBef>
              <a:spcAft>
                <a:spcPts val="600"/>
              </a:spcAft>
            </a:pPr>
            <a:endParaRPr lang="en-US" sz="2000" b="1" dirty="0">
              <a:solidFill>
                <a:srgbClr val="0000FF"/>
              </a:solidFill>
              <a:latin typeface="+mn-lt"/>
            </a:endParaRPr>
          </a:p>
        </p:txBody>
      </p:sp>
      <p:pic>
        <p:nvPicPr>
          <p:cNvPr id="1026" name="Picture 2"/>
          <p:cNvPicPr>
            <a:picLocks noChangeAspect="1" noChangeArrowheads="1"/>
          </p:cNvPicPr>
          <p:nvPr/>
        </p:nvPicPr>
        <p:blipFill>
          <a:blip r:embed="rId2"/>
          <a:srcRect r="2959" b="33333"/>
          <a:stretch>
            <a:fillRect/>
          </a:stretch>
        </p:blipFill>
        <p:spPr bwMode="auto">
          <a:xfrm>
            <a:off x="2743200" y="6172200"/>
            <a:ext cx="3124200" cy="457200"/>
          </a:xfrm>
          <a:prstGeom prst="rect">
            <a:avLst/>
          </a:prstGeom>
          <a:noFill/>
          <a:ln w="9525">
            <a:solidFill>
              <a:srgbClr val="960000"/>
            </a:solid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r="1515" b="14545"/>
          <a:stretch>
            <a:fillRect/>
          </a:stretch>
        </p:blipFill>
        <p:spPr bwMode="auto">
          <a:xfrm>
            <a:off x="1092205" y="5029200"/>
            <a:ext cx="6603996" cy="1828799"/>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 types- FHSS</a:t>
            </a:r>
          </a:p>
        </p:txBody>
      </p:sp>
      <p:sp>
        <p:nvSpPr>
          <p:cNvPr id="6" name="Rectangle 5"/>
          <p:cNvSpPr/>
          <p:nvPr/>
        </p:nvSpPr>
        <p:spPr>
          <a:xfrm>
            <a:off x="457200" y="304800"/>
            <a:ext cx="8686800" cy="1754326"/>
          </a:xfrm>
          <a:prstGeom prst="rect">
            <a:avLst/>
          </a:prstGeom>
        </p:spPr>
        <p:txBody>
          <a:bodyPr wrap="square">
            <a:spAutoFit/>
          </a:bodyPr>
          <a:lstStyle/>
          <a:p>
            <a:pPr>
              <a:buFont typeface="Arial" pitchFamily="34" charset="0"/>
              <a:buChar char="•"/>
            </a:pPr>
            <a:r>
              <a:rPr lang="en-US" dirty="0">
                <a:latin typeface="+mn-lt"/>
              </a:rPr>
              <a:t>FHSS can be divided into two classes—</a:t>
            </a:r>
            <a:r>
              <a:rPr lang="en-US" b="1" dirty="0">
                <a:solidFill>
                  <a:srgbClr val="0033CC"/>
                </a:solidFill>
                <a:latin typeface="+mn-lt"/>
              </a:rPr>
              <a:t>fast hopping and slow hopping</a:t>
            </a:r>
            <a:r>
              <a:rPr lang="en-US" dirty="0">
                <a:latin typeface="+mn-lt"/>
              </a:rPr>
              <a:t>. </a:t>
            </a:r>
          </a:p>
          <a:p>
            <a:pPr>
              <a:buFont typeface="Arial" pitchFamily="34" charset="0"/>
              <a:buChar char="•"/>
            </a:pPr>
            <a:r>
              <a:rPr lang="en-US" dirty="0">
                <a:latin typeface="+mn-lt"/>
              </a:rPr>
              <a:t>A </a:t>
            </a:r>
            <a:r>
              <a:rPr lang="en-US" b="1" dirty="0">
                <a:latin typeface="+mn-lt"/>
              </a:rPr>
              <a:t>fast hopping </a:t>
            </a:r>
            <a:r>
              <a:rPr lang="en-US" dirty="0">
                <a:latin typeface="+mn-lt"/>
              </a:rPr>
              <a:t>transmission </a:t>
            </a:r>
            <a:r>
              <a:rPr lang="en-US" b="1" dirty="0">
                <a:solidFill>
                  <a:srgbClr val="0033CC"/>
                </a:solidFill>
                <a:latin typeface="+mn-lt"/>
              </a:rPr>
              <a:t>changes frequency one or more times per data bit</a:t>
            </a:r>
            <a:r>
              <a:rPr lang="en-US" dirty="0">
                <a:solidFill>
                  <a:srgbClr val="0033CC"/>
                </a:solidFill>
                <a:latin typeface="+mn-lt"/>
              </a:rPr>
              <a:t> </a:t>
            </a:r>
            <a:r>
              <a:rPr lang="en-US" dirty="0">
                <a:latin typeface="+mn-lt"/>
              </a:rPr>
              <a:t>(or symbol</a:t>
            </a:r>
          </a:p>
          <a:p>
            <a:r>
              <a:rPr lang="en-US" dirty="0">
                <a:latin typeface="+mn-lt"/>
              </a:rPr>
              <a:t>if there are multiple data bits per symbol). </a:t>
            </a:r>
          </a:p>
          <a:p>
            <a:pPr>
              <a:buFont typeface="Arial" pitchFamily="34" charset="0"/>
              <a:buChar char="•"/>
            </a:pPr>
            <a:r>
              <a:rPr lang="en-US" dirty="0">
                <a:latin typeface="+mn-lt"/>
              </a:rPr>
              <a:t>In </a:t>
            </a:r>
            <a:r>
              <a:rPr lang="en-US" b="1" dirty="0">
                <a:latin typeface="+mn-lt"/>
              </a:rPr>
              <a:t>slow hopping</a:t>
            </a:r>
            <a:r>
              <a:rPr lang="en-US" dirty="0">
                <a:latin typeface="+mn-lt"/>
              </a:rPr>
              <a:t>, </a:t>
            </a:r>
            <a:r>
              <a:rPr lang="en-US" b="1" dirty="0">
                <a:solidFill>
                  <a:srgbClr val="0033CC"/>
                </a:solidFill>
                <a:latin typeface="+mn-lt"/>
              </a:rPr>
              <a:t>several bits are sent per hopping frequency</a:t>
            </a:r>
            <a:r>
              <a:rPr lang="en-US" dirty="0">
                <a:latin typeface="+mn-lt"/>
              </a:rPr>
              <a:t>. Slow hopping is </a:t>
            </a:r>
            <a:r>
              <a:rPr lang="en-US" b="1" dirty="0">
                <a:latin typeface="+mn-lt"/>
              </a:rPr>
              <a:t>used for fast data rates.</a:t>
            </a:r>
            <a:r>
              <a:rPr lang="en-US" dirty="0">
                <a:latin typeface="+mn-lt"/>
              </a:rPr>
              <a:t> Frequency hopping as a function of time is shown in Fig. 4.20. The spectrum of a frequency-hopping signal looks like Fig. 4.21.</a:t>
            </a:r>
            <a:endParaRPr lang="en-US" b="1" dirty="0">
              <a:solidFill>
                <a:srgbClr val="0000FF"/>
              </a:solidFill>
              <a:latin typeface="+mn-lt"/>
            </a:endParaRPr>
          </a:p>
        </p:txBody>
      </p:sp>
      <p:pic>
        <p:nvPicPr>
          <p:cNvPr id="7170" name="Picture 2"/>
          <p:cNvPicPr>
            <a:picLocks noChangeAspect="1" noChangeArrowheads="1"/>
          </p:cNvPicPr>
          <p:nvPr/>
        </p:nvPicPr>
        <p:blipFill>
          <a:blip r:embed="rId3"/>
          <a:srcRect t="18182" r="2016"/>
          <a:stretch>
            <a:fillRect/>
          </a:stretch>
        </p:blipFill>
        <p:spPr bwMode="auto">
          <a:xfrm>
            <a:off x="1066800" y="2057400"/>
            <a:ext cx="6400800" cy="32004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 types- FHSS</a:t>
            </a:r>
          </a:p>
        </p:txBody>
      </p:sp>
      <p:pic>
        <p:nvPicPr>
          <p:cNvPr id="8194" name="Picture 2"/>
          <p:cNvPicPr>
            <a:picLocks noChangeAspect="1" noChangeArrowheads="1"/>
          </p:cNvPicPr>
          <p:nvPr/>
        </p:nvPicPr>
        <p:blipFill>
          <a:blip r:embed="rId2"/>
          <a:srcRect l="2416" r="3967" b="3093"/>
          <a:stretch>
            <a:fillRect/>
          </a:stretch>
        </p:blipFill>
        <p:spPr bwMode="auto">
          <a:xfrm>
            <a:off x="669587" y="638517"/>
            <a:ext cx="7804826" cy="2366625"/>
          </a:xfrm>
          <a:prstGeom prst="rect">
            <a:avLst/>
          </a:prstGeom>
          <a:noFill/>
          <a:ln w="9525">
            <a:solidFill>
              <a:srgbClr val="960000"/>
            </a:solidFill>
            <a:miter lim="800000"/>
            <a:headEnd/>
            <a:tailEnd/>
          </a:ln>
          <a:effectLst/>
        </p:spPr>
      </p:pic>
      <p:sp>
        <p:nvSpPr>
          <p:cNvPr id="8" name="Rectangle 7"/>
          <p:cNvSpPr/>
          <p:nvPr/>
        </p:nvSpPr>
        <p:spPr>
          <a:xfrm>
            <a:off x="457200" y="3429000"/>
            <a:ext cx="8458200" cy="2585323"/>
          </a:xfrm>
          <a:prstGeom prst="rect">
            <a:avLst/>
          </a:prstGeom>
        </p:spPr>
        <p:txBody>
          <a:bodyPr wrap="square">
            <a:spAutoFit/>
          </a:bodyPr>
          <a:lstStyle/>
          <a:p>
            <a:pPr algn="just">
              <a:buFont typeface="Arial" pitchFamily="34" charset="0"/>
              <a:buChar char="•"/>
            </a:pPr>
            <a:r>
              <a:rPr lang="en-US" dirty="0">
                <a:latin typeface="+mn-lt"/>
              </a:rPr>
              <a:t>Both </a:t>
            </a:r>
            <a:r>
              <a:rPr lang="en-US" b="1" dirty="0">
                <a:solidFill>
                  <a:srgbClr val="960000"/>
                </a:solidFill>
                <a:latin typeface="+mn-lt"/>
              </a:rPr>
              <a:t>transmitter and receiver </a:t>
            </a:r>
            <a:r>
              <a:rPr lang="en-US" b="1" dirty="0">
                <a:latin typeface="+mn-lt"/>
              </a:rPr>
              <a:t>local oscillator frequencies </a:t>
            </a:r>
            <a:r>
              <a:rPr lang="en-US" dirty="0">
                <a:latin typeface="+mn-lt"/>
              </a:rPr>
              <a:t>are controlled by </a:t>
            </a:r>
            <a:r>
              <a:rPr lang="en-US" b="1" dirty="0">
                <a:solidFill>
                  <a:srgbClr val="960000"/>
                </a:solidFill>
                <a:latin typeface="+mn-lt"/>
              </a:rPr>
              <a:t>frequency synthesizers.</a:t>
            </a:r>
          </a:p>
          <a:p>
            <a:pPr algn="just">
              <a:buFont typeface="Arial" pitchFamily="34" charset="0"/>
              <a:buChar char="•"/>
            </a:pPr>
            <a:r>
              <a:rPr lang="en-US" dirty="0">
                <a:latin typeface="+mn-lt"/>
              </a:rPr>
              <a:t>The receiver must detect the beginning of a transmission and synchronize its synthesizer to that of the transmitter. </a:t>
            </a:r>
          </a:p>
          <a:p>
            <a:pPr algn="just">
              <a:buFont typeface="Arial" pitchFamily="34" charset="0"/>
              <a:buChar char="•"/>
            </a:pPr>
            <a:r>
              <a:rPr lang="en-US" dirty="0">
                <a:latin typeface="+mn-lt"/>
              </a:rPr>
              <a:t>When the receiver knows the </a:t>
            </a:r>
            <a:r>
              <a:rPr lang="en-US" b="1" dirty="0">
                <a:latin typeface="+mn-lt"/>
              </a:rPr>
              <a:t>pseudo-random pattern </a:t>
            </a:r>
            <a:r>
              <a:rPr lang="en-US" dirty="0">
                <a:latin typeface="+mn-lt"/>
              </a:rPr>
              <a:t>of the transmitter, it can lock onto the incoming signal and must then remain in synchronization by changing frequencies at the same time as the transmitter. </a:t>
            </a:r>
          </a:p>
          <a:p>
            <a:pPr algn="just">
              <a:buFont typeface="Arial" pitchFamily="34" charset="0"/>
              <a:buChar char="•"/>
            </a:pPr>
            <a:r>
              <a:rPr lang="en-US" dirty="0">
                <a:latin typeface="+mn-lt"/>
              </a:rPr>
              <a:t>Once exact synchronization has been obtained, the </a:t>
            </a:r>
            <a:r>
              <a:rPr lang="en-US" b="1" dirty="0">
                <a:latin typeface="+mn-lt"/>
              </a:rPr>
              <a:t>IF frequency will be constant and the signal can be demodulated.</a:t>
            </a:r>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p>
        </p:txBody>
      </p:sp>
      <p:sp>
        <p:nvSpPr>
          <p:cNvPr id="9" name="Rectangle 8"/>
          <p:cNvSpPr/>
          <p:nvPr/>
        </p:nvSpPr>
        <p:spPr>
          <a:xfrm>
            <a:off x="304800" y="685800"/>
            <a:ext cx="8686800" cy="6463308"/>
          </a:xfrm>
          <a:prstGeom prst="rect">
            <a:avLst/>
          </a:prstGeom>
        </p:spPr>
        <p:txBody>
          <a:bodyPr wrap="square">
            <a:spAutoFit/>
          </a:bodyPr>
          <a:lstStyle/>
          <a:p>
            <a:r>
              <a:rPr lang="en-US" b="1" u="sng" dirty="0">
                <a:solidFill>
                  <a:srgbClr val="0000FF"/>
                </a:solidFill>
                <a:latin typeface="+mn-lt"/>
              </a:rPr>
              <a:t>3. Effective area</a:t>
            </a:r>
          </a:p>
          <a:p>
            <a:pPr>
              <a:buFont typeface="Arial" pitchFamily="34" charset="0"/>
              <a:buChar char="•"/>
            </a:pPr>
            <a:r>
              <a:rPr lang="en-US" dirty="0">
                <a:solidFill>
                  <a:srgbClr val="960000"/>
                </a:solidFill>
                <a:latin typeface="+mn-lt"/>
              </a:rPr>
              <a:t>shows us that the </a:t>
            </a:r>
            <a:r>
              <a:rPr lang="en-US" b="1" dirty="0">
                <a:solidFill>
                  <a:srgbClr val="960000"/>
                </a:solidFill>
                <a:latin typeface="+mn-lt"/>
              </a:rPr>
              <a:t>capture ability of an antenna of given gain G grows proportionally as the square of the wavelength. </a:t>
            </a:r>
          </a:p>
          <a:p>
            <a:pPr>
              <a:buFont typeface="Arial" pitchFamily="34" charset="0"/>
              <a:buChar char="•"/>
            </a:pPr>
            <a:endParaRPr lang="en-US" dirty="0">
              <a:latin typeface="+mn-lt"/>
            </a:endParaRPr>
          </a:p>
          <a:p>
            <a:pPr>
              <a:buFont typeface="Arial" pitchFamily="34" charset="0"/>
              <a:buChar char="•"/>
            </a:pPr>
            <a:endParaRPr lang="en-US" dirty="0">
              <a:solidFill>
                <a:srgbClr val="960000"/>
              </a:solidFill>
              <a:latin typeface="+mn-lt"/>
            </a:endParaRPr>
          </a:p>
          <a:p>
            <a:endParaRPr lang="en-US" dirty="0">
              <a:latin typeface="+mn-lt"/>
            </a:endParaRPr>
          </a:p>
          <a:p>
            <a:pPr>
              <a:buFont typeface="Arial" pitchFamily="34" charset="0"/>
              <a:buChar char="•"/>
            </a:pPr>
            <a:endParaRPr lang="en-US" b="1" dirty="0">
              <a:latin typeface="+mn-lt"/>
            </a:endParaRPr>
          </a:p>
          <a:p>
            <a:pPr>
              <a:buFont typeface="Arial" pitchFamily="34" charset="0"/>
              <a:buChar char="•"/>
            </a:pPr>
            <a:r>
              <a:rPr lang="en-US" dirty="0">
                <a:latin typeface="+mn-lt"/>
              </a:rPr>
              <a:t>It holds for </a:t>
            </a:r>
            <a:r>
              <a:rPr lang="en-US" b="1" dirty="0">
                <a:solidFill>
                  <a:srgbClr val="B911A5"/>
                </a:solidFill>
                <a:latin typeface="+mn-lt"/>
              </a:rPr>
              <a:t>both transmitting and receiving antennas</a:t>
            </a:r>
            <a:r>
              <a:rPr lang="en-US" b="1" dirty="0">
                <a:latin typeface="+mn-lt"/>
              </a:rPr>
              <a:t>.</a:t>
            </a:r>
          </a:p>
          <a:p>
            <a:pPr>
              <a:buFont typeface="Arial" pitchFamily="34" charset="0"/>
              <a:buChar char="•"/>
            </a:pPr>
            <a:r>
              <a:rPr lang="en-US" dirty="0">
                <a:latin typeface="+mn-lt"/>
              </a:rPr>
              <a:t>The </a:t>
            </a:r>
            <a:r>
              <a:rPr lang="en-US" b="1" dirty="0">
                <a:solidFill>
                  <a:srgbClr val="0033CC"/>
                </a:solidFill>
                <a:latin typeface="+mn-lt"/>
              </a:rPr>
              <a:t>power density </a:t>
            </a:r>
            <a:r>
              <a:rPr lang="en-US" dirty="0">
                <a:latin typeface="+mn-lt"/>
              </a:rPr>
              <a:t>is the </a:t>
            </a:r>
            <a:r>
              <a:rPr lang="en-US" b="1" dirty="0">
                <a:solidFill>
                  <a:srgbClr val="960000"/>
                </a:solidFill>
                <a:latin typeface="+mn-lt"/>
              </a:rPr>
              <a:t>radiated power divided by the surface area of the sphere</a:t>
            </a:r>
            <a:r>
              <a:rPr lang="en-US" b="1" dirty="0">
                <a:latin typeface="+mn-lt"/>
              </a:rPr>
              <a:t>. </a:t>
            </a:r>
            <a:r>
              <a:rPr lang="en-US" dirty="0">
                <a:latin typeface="+mn-lt"/>
              </a:rPr>
              <a:t>When the electric field strength E is known, </a:t>
            </a:r>
            <a:r>
              <a:rPr lang="en-US" b="1" dirty="0">
                <a:latin typeface="+mn-lt"/>
              </a:rPr>
              <a:t>the power density S </a:t>
            </a:r>
            <a:r>
              <a:rPr lang="en-US" dirty="0">
                <a:latin typeface="+mn-lt"/>
              </a:rPr>
              <a:t>is</a:t>
            </a: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r>
              <a:rPr lang="en-US" b="1" dirty="0">
                <a:solidFill>
                  <a:srgbClr val="0000FF"/>
                </a:solidFill>
                <a:latin typeface="+mn-lt"/>
              </a:rPr>
              <a:t>Received power  </a:t>
            </a:r>
            <a:r>
              <a:rPr lang="en-US" b="1" dirty="0">
                <a:latin typeface="+mn-lt"/>
              </a:rPr>
              <a:t>Pr </a:t>
            </a:r>
            <a:r>
              <a:rPr lang="en-US" dirty="0">
                <a:latin typeface="+mn-lt"/>
              </a:rPr>
              <a:t>can be found when field strength is known</a:t>
            </a: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dirty="0">
              <a:latin typeface="+mn-lt"/>
            </a:endParaRPr>
          </a:p>
          <a:p>
            <a:pPr>
              <a:buFont typeface="Arial" pitchFamily="34" charset="0"/>
              <a:buChar char="•"/>
            </a:pPr>
            <a:endParaRPr lang="en-US" b="1" dirty="0">
              <a:latin typeface="+mn-lt"/>
            </a:endParaRPr>
          </a:p>
          <a:p>
            <a:pPr>
              <a:buFont typeface="Arial" pitchFamily="34" charset="0"/>
              <a:buChar char="•"/>
            </a:pPr>
            <a:endParaRPr lang="en-US" b="1" dirty="0">
              <a:latin typeface="+mn-lt"/>
            </a:endParaRPr>
          </a:p>
          <a:p>
            <a:pPr>
              <a:buFont typeface="Arial" pitchFamily="34" charset="0"/>
              <a:buChar char="•"/>
            </a:pPr>
            <a:r>
              <a:rPr lang="en-US" b="1" dirty="0">
                <a:latin typeface="+mn-lt"/>
              </a:rPr>
              <a:t>Effective antenna area </a:t>
            </a:r>
            <a:r>
              <a:rPr lang="en-US" dirty="0">
                <a:latin typeface="+mn-lt"/>
              </a:rPr>
              <a:t>has some connection with the </a:t>
            </a:r>
            <a:r>
              <a:rPr lang="en-US" b="1" dirty="0">
                <a:latin typeface="+mn-lt"/>
              </a:rPr>
              <a:t>physical size of the antenna</a:t>
            </a:r>
            <a:r>
              <a:rPr lang="en-US" dirty="0">
                <a:latin typeface="+mn-lt"/>
              </a:rPr>
              <a:t>.</a:t>
            </a:r>
          </a:p>
          <a:p>
            <a:pPr>
              <a:buFont typeface="Arial" pitchFamily="34" charset="0"/>
              <a:buChar char="•"/>
            </a:pPr>
            <a:r>
              <a:rPr lang="en-US" b="1" dirty="0">
                <a:latin typeface="+mn-lt"/>
              </a:rPr>
              <a:t>Short-range devices </a:t>
            </a:r>
            <a:r>
              <a:rPr lang="en-US" dirty="0">
                <a:latin typeface="+mn-lt"/>
              </a:rPr>
              <a:t>are often </a:t>
            </a:r>
            <a:r>
              <a:rPr lang="en-US" b="1" dirty="0">
                <a:latin typeface="+mn-lt"/>
              </a:rPr>
              <a:t>portable or are otherwise limited in size</a:t>
            </a:r>
            <a:r>
              <a:rPr lang="en-US" dirty="0">
                <a:latin typeface="+mn-lt"/>
              </a:rPr>
              <a:t>, and their </a:t>
            </a:r>
            <a:r>
              <a:rPr lang="en-US" b="1" dirty="0">
                <a:solidFill>
                  <a:srgbClr val="B911A5"/>
                </a:solidFill>
                <a:latin typeface="+mn-lt"/>
              </a:rPr>
              <a:t>antennas may have roughly the same dimensions, regardless of frequency</a:t>
            </a:r>
          </a:p>
          <a:p>
            <a:pPr>
              <a:buFont typeface="Arial" pitchFamily="34" charset="0"/>
              <a:buChar char="•"/>
            </a:pPr>
            <a:endParaRPr lang="en-US" dirty="0">
              <a:latin typeface="+mn-lt"/>
            </a:endParaRPr>
          </a:p>
          <a:p>
            <a:endParaRPr lang="en-US" b="1" dirty="0">
              <a:latin typeface="+mn-lt"/>
            </a:endParaRPr>
          </a:p>
        </p:txBody>
      </p:sp>
      <p:pic>
        <p:nvPicPr>
          <p:cNvPr id="2050" name="Picture 2"/>
          <p:cNvPicPr>
            <a:picLocks noChangeAspect="1" noChangeArrowheads="1"/>
          </p:cNvPicPr>
          <p:nvPr/>
        </p:nvPicPr>
        <p:blipFill>
          <a:blip r:embed="rId2"/>
          <a:srcRect/>
          <a:stretch>
            <a:fillRect/>
          </a:stretch>
        </p:blipFill>
        <p:spPr bwMode="auto">
          <a:xfrm>
            <a:off x="3810000" y="1371600"/>
            <a:ext cx="1066800" cy="691287"/>
          </a:xfrm>
          <a:prstGeom prst="rect">
            <a:avLst/>
          </a:prstGeom>
          <a:noFill/>
          <a:ln w="9525">
            <a:solidFill>
              <a:schemeClr val="tx1"/>
            </a:solidFill>
            <a:miter lim="800000"/>
            <a:headEnd/>
            <a:tailEnd/>
          </a:ln>
          <a:effectLst/>
        </p:spPr>
      </p:pic>
      <p:pic>
        <p:nvPicPr>
          <p:cNvPr id="2051" name="Picture 3"/>
          <p:cNvPicPr>
            <a:picLocks noChangeAspect="1" noChangeArrowheads="1"/>
          </p:cNvPicPr>
          <p:nvPr/>
        </p:nvPicPr>
        <p:blipFill>
          <a:blip r:embed="rId3"/>
          <a:srcRect t="16438" r="1622"/>
          <a:stretch>
            <a:fillRect/>
          </a:stretch>
        </p:blipFill>
        <p:spPr bwMode="auto">
          <a:xfrm>
            <a:off x="533400" y="2133600"/>
            <a:ext cx="7696200" cy="429916"/>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886200" y="3474076"/>
            <a:ext cx="1016203" cy="601134"/>
          </a:xfrm>
          <a:prstGeom prst="rect">
            <a:avLst/>
          </a:prstGeom>
          <a:noFill/>
          <a:ln w="9525">
            <a:solidFill>
              <a:schemeClr val="tx1"/>
            </a:solid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3733799" y="5033034"/>
            <a:ext cx="1248461" cy="620304"/>
          </a:xfrm>
          <a:prstGeom prst="rect">
            <a:avLst/>
          </a:prstGeom>
          <a:noFill/>
          <a:ln w="9525">
            <a:solidFill>
              <a:schemeClr val="tx1"/>
            </a:solidFill>
            <a:miter lim="800000"/>
            <a:headEnd/>
            <a:tailEnd/>
          </a:ln>
          <a:effectLst/>
        </p:spPr>
      </p:pic>
      <p:sp>
        <p:nvSpPr>
          <p:cNvPr id="8" name="Rectangle 7"/>
          <p:cNvSpPr/>
          <p:nvPr/>
        </p:nvSpPr>
        <p:spPr>
          <a:xfrm>
            <a:off x="457200" y="4343400"/>
            <a:ext cx="8382000" cy="584775"/>
          </a:xfrm>
          <a:prstGeom prst="rect">
            <a:avLst/>
          </a:prstGeom>
          <a:ln>
            <a:solidFill>
              <a:schemeClr val="tx1"/>
            </a:solidFill>
          </a:ln>
        </p:spPr>
        <p:txBody>
          <a:bodyPr wrap="square">
            <a:spAutoFit/>
          </a:bodyPr>
          <a:lstStyle/>
          <a:p>
            <a:r>
              <a:rPr lang="en-US" sz="1600" b="1" dirty="0">
                <a:solidFill>
                  <a:srgbClr val="0000FF"/>
                </a:solidFill>
                <a:latin typeface="+mn-lt"/>
              </a:rPr>
              <a:t>Power captured </a:t>
            </a:r>
            <a:r>
              <a:rPr lang="en-US" sz="1600" b="1" dirty="0">
                <a:latin typeface="+mn-lt"/>
              </a:rPr>
              <a:t>by the receiving antenna = </a:t>
            </a:r>
            <a:r>
              <a:rPr lang="en-US" sz="1600" b="1" dirty="0">
                <a:solidFill>
                  <a:srgbClr val="960000"/>
                </a:solidFill>
                <a:latin typeface="+mn-lt"/>
              </a:rPr>
              <a:t>capture area, or effective area</a:t>
            </a:r>
            <a:r>
              <a:rPr lang="en-US" sz="1600" b="1" dirty="0">
                <a:latin typeface="+mn-lt"/>
              </a:rPr>
              <a:t>, </a:t>
            </a:r>
            <a:r>
              <a:rPr lang="en-US" sz="1600" b="1" dirty="0">
                <a:solidFill>
                  <a:srgbClr val="960000"/>
                </a:solidFill>
                <a:latin typeface="+mn-lt"/>
              </a:rPr>
              <a:t>of the antenna × the power density at that location.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srcRect/>
          <a:stretch>
            <a:fillRect/>
          </a:stretch>
        </p:blipFill>
        <p:spPr bwMode="auto">
          <a:xfrm>
            <a:off x="381000" y="601228"/>
            <a:ext cx="4876800" cy="2710196"/>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err="1">
                <a:latin typeface="+mj-lt"/>
              </a:rPr>
              <a:t>Spread</a:t>
            </a:r>
            <a:r>
              <a:rPr lang="fr-FR" b="1" dirty="0">
                <a:latin typeface="+mj-lt"/>
              </a:rPr>
              <a:t> Spectrum types- DSSS</a:t>
            </a:r>
          </a:p>
        </p:txBody>
      </p:sp>
      <p:sp>
        <p:nvSpPr>
          <p:cNvPr id="6" name="Rectangle 5"/>
          <p:cNvSpPr/>
          <p:nvPr/>
        </p:nvSpPr>
        <p:spPr>
          <a:xfrm>
            <a:off x="457200" y="3352800"/>
            <a:ext cx="8534400" cy="3416320"/>
          </a:xfrm>
          <a:prstGeom prst="rect">
            <a:avLst/>
          </a:prstGeom>
        </p:spPr>
        <p:txBody>
          <a:bodyPr wrap="square">
            <a:spAutoFit/>
          </a:bodyPr>
          <a:lstStyle/>
          <a:p>
            <a:pPr>
              <a:buFont typeface="Arial" pitchFamily="34" charset="0"/>
              <a:buChar char="•"/>
            </a:pPr>
            <a:r>
              <a:rPr lang="fr-FR" dirty="0">
                <a:latin typeface="+mn-lt"/>
              </a:rPr>
              <a:t>A pseudo </a:t>
            </a:r>
            <a:r>
              <a:rPr lang="fr-FR" dirty="0" err="1">
                <a:latin typeface="+mn-lt"/>
              </a:rPr>
              <a:t>random</a:t>
            </a:r>
            <a:r>
              <a:rPr lang="fr-FR" dirty="0">
                <a:latin typeface="+mn-lt"/>
              </a:rPr>
              <a:t> </a:t>
            </a:r>
            <a:r>
              <a:rPr lang="fr-FR" dirty="0" err="1">
                <a:latin typeface="+mn-lt"/>
              </a:rPr>
              <a:t>spreading</a:t>
            </a:r>
            <a:r>
              <a:rPr lang="fr-FR" dirty="0">
                <a:latin typeface="+mn-lt"/>
              </a:rPr>
              <a:t> code </a:t>
            </a:r>
            <a:r>
              <a:rPr lang="fr-FR" dirty="0" err="1">
                <a:latin typeface="+mn-lt"/>
              </a:rPr>
              <a:t>modulates</a:t>
            </a:r>
            <a:r>
              <a:rPr lang="fr-FR" dirty="0">
                <a:latin typeface="+mn-lt"/>
              </a:rPr>
              <a:t> the </a:t>
            </a:r>
            <a:r>
              <a:rPr lang="fr-FR" dirty="0" err="1">
                <a:latin typeface="+mn-lt"/>
              </a:rPr>
              <a:t>Txer</a:t>
            </a:r>
            <a:r>
              <a:rPr lang="fr-FR" dirty="0">
                <a:latin typeface="+mn-lt"/>
              </a:rPr>
              <a:t> carrier </a:t>
            </a:r>
            <a:r>
              <a:rPr lang="fr-FR" dirty="0" err="1">
                <a:latin typeface="+mn-lt"/>
              </a:rPr>
              <a:t>frequency</a:t>
            </a:r>
            <a:r>
              <a:rPr lang="fr-FR" dirty="0">
                <a:latin typeface="+mn-lt"/>
              </a:rPr>
              <a:t>, </a:t>
            </a:r>
            <a:r>
              <a:rPr lang="fr-FR" dirty="0" err="1">
                <a:latin typeface="+mn-lt"/>
              </a:rPr>
              <a:t>which</a:t>
            </a:r>
            <a:r>
              <a:rPr lang="fr-FR" dirty="0">
                <a:latin typeface="+mn-lt"/>
              </a:rPr>
              <a:t> </a:t>
            </a:r>
            <a:r>
              <a:rPr lang="fr-FR" dirty="0" err="1">
                <a:latin typeface="+mn-lt"/>
              </a:rPr>
              <a:t>is</a:t>
            </a:r>
            <a:r>
              <a:rPr lang="fr-FR" dirty="0">
                <a:latin typeface="+mn-lt"/>
              </a:rPr>
              <a:t> </a:t>
            </a:r>
            <a:r>
              <a:rPr lang="fr-FR" dirty="0" err="1">
                <a:latin typeface="+mn-lt"/>
              </a:rPr>
              <a:t>then</a:t>
            </a:r>
            <a:r>
              <a:rPr lang="fr-FR" dirty="0">
                <a:latin typeface="+mn-lt"/>
              </a:rPr>
              <a:t> </a:t>
            </a:r>
            <a:r>
              <a:rPr lang="fr-FR" dirty="0" err="1">
                <a:latin typeface="+mn-lt"/>
              </a:rPr>
              <a:t>modulated</a:t>
            </a:r>
            <a:r>
              <a:rPr lang="fr-FR" dirty="0">
                <a:latin typeface="+mn-lt"/>
              </a:rPr>
              <a:t> by data.</a:t>
            </a:r>
          </a:p>
          <a:p>
            <a:pPr>
              <a:buFont typeface="Arial" pitchFamily="34" charset="0"/>
              <a:buChar char="•"/>
            </a:pPr>
            <a:r>
              <a:rPr lang="fr-FR" dirty="0">
                <a:latin typeface="+mn-lt"/>
              </a:rPr>
              <a:t>The </a:t>
            </a:r>
            <a:r>
              <a:rPr lang="fr-FR" dirty="0" err="1">
                <a:latin typeface="+mn-lt"/>
              </a:rPr>
              <a:t>elements</a:t>
            </a:r>
            <a:r>
              <a:rPr lang="fr-FR" dirty="0">
                <a:latin typeface="+mn-lt"/>
              </a:rPr>
              <a:t> of </a:t>
            </a:r>
            <a:r>
              <a:rPr lang="fr-FR" dirty="0" err="1">
                <a:latin typeface="+mn-lt"/>
              </a:rPr>
              <a:t>this</a:t>
            </a:r>
            <a:r>
              <a:rPr lang="fr-FR" dirty="0">
                <a:latin typeface="+mn-lt"/>
              </a:rPr>
              <a:t> code are </a:t>
            </a:r>
            <a:r>
              <a:rPr lang="fr-FR" dirty="0" err="1">
                <a:latin typeface="+mn-lt"/>
              </a:rPr>
              <a:t>called</a:t>
            </a:r>
            <a:r>
              <a:rPr lang="fr-FR" b="1" dirty="0">
                <a:latin typeface="+mn-lt"/>
              </a:rPr>
              <a:t> chips</a:t>
            </a:r>
            <a:r>
              <a:rPr lang="fr-FR" dirty="0">
                <a:latin typeface="+mn-lt"/>
              </a:rPr>
              <a:t>.</a:t>
            </a:r>
          </a:p>
          <a:p>
            <a:pPr>
              <a:buFont typeface="Arial" pitchFamily="34" charset="0"/>
              <a:buChar char="•"/>
            </a:pPr>
            <a:r>
              <a:rPr lang="fr-FR" dirty="0">
                <a:latin typeface="+mn-lt"/>
              </a:rPr>
              <a:t>The </a:t>
            </a:r>
            <a:r>
              <a:rPr lang="fr-FR" dirty="0" err="1">
                <a:latin typeface="+mn-lt"/>
              </a:rPr>
              <a:t>frequency</a:t>
            </a:r>
            <a:r>
              <a:rPr lang="fr-FR" dirty="0">
                <a:latin typeface="+mn-lt"/>
              </a:rPr>
              <a:t> </a:t>
            </a:r>
            <a:r>
              <a:rPr lang="fr-FR" dirty="0" err="1">
                <a:latin typeface="+mn-lt"/>
              </a:rPr>
              <a:t>spectrum</a:t>
            </a:r>
            <a:r>
              <a:rPr lang="fr-FR" dirty="0">
                <a:latin typeface="+mn-lt"/>
              </a:rPr>
              <a:t> </a:t>
            </a:r>
            <a:r>
              <a:rPr lang="fr-FR" dirty="0" err="1">
                <a:latin typeface="+mn-lt"/>
              </a:rPr>
              <a:t>created</a:t>
            </a:r>
            <a:r>
              <a:rPr lang="fr-FR" dirty="0">
                <a:latin typeface="+mn-lt"/>
              </a:rPr>
              <a:t> </a:t>
            </a:r>
            <a:r>
              <a:rPr lang="fr-FR" dirty="0" err="1">
                <a:latin typeface="+mn-lt"/>
              </a:rPr>
              <a:t>is</a:t>
            </a:r>
            <a:r>
              <a:rPr lang="fr-FR" dirty="0">
                <a:latin typeface="+mn-lt"/>
              </a:rPr>
              <a:t> </a:t>
            </a:r>
            <a:r>
              <a:rPr lang="fr-FR" dirty="0" err="1">
                <a:latin typeface="+mn-lt"/>
              </a:rPr>
              <a:t>shown</a:t>
            </a:r>
            <a:r>
              <a:rPr lang="fr-FR" dirty="0">
                <a:latin typeface="+mn-lt"/>
              </a:rPr>
              <a:t> </a:t>
            </a:r>
            <a:r>
              <a:rPr lang="fr-FR" dirty="0" err="1">
                <a:latin typeface="+mn-lt"/>
              </a:rPr>
              <a:t>above</a:t>
            </a:r>
            <a:r>
              <a:rPr lang="fr-FR" dirty="0">
                <a:latin typeface="+mn-lt"/>
              </a:rPr>
              <a:t>.</a:t>
            </a:r>
          </a:p>
          <a:p>
            <a:pPr>
              <a:buFont typeface="Arial" pitchFamily="34" charset="0"/>
              <a:buChar char="•"/>
            </a:pPr>
            <a:r>
              <a:rPr lang="fr-FR" b="1" dirty="0">
                <a:solidFill>
                  <a:srgbClr val="0033CC"/>
                </a:solidFill>
                <a:latin typeface="+mn-lt"/>
              </a:rPr>
              <a:t>The </a:t>
            </a:r>
            <a:r>
              <a:rPr lang="fr-FR" b="1" dirty="0" err="1">
                <a:solidFill>
                  <a:srgbClr val="0033CC"/>
                </a:solidFill>
                <a:latin typeface="+mn-lt"/>
              </a:rPr>
              <a:t>required</a:t>
            </a:r>
            <a:r>
              <a:rPr lang="fr-FR" b="1" dirty="0">
                <a:solidFill>
                  <a:srgbClr val="0033CC"/>
                </a:solidFill>
                <a:latin typeface="+mn-lt"/>
              </a:rPr>
              <a:t> </a:t>
            </a:r>
            <a:r>
              <a:rPr lang="fr-FR" b="1" dirty="0" err="1">
                <a:solidFill>
                  <a:srgbClr val="0033CC"/>
                </a:solidFill>
                <a:latin typeface="+mn-lt"/>
              </a:rPr>
              <a:t>bandwidth</a:t>
            </a:r>
            <a:r>
              <a:rPr lang="fr-FR" b="1" dirty="0">
                <a:solidFill>
                  <a:srgbClr val="0033CC"/>
                </a:solidFill>
                <a:latin typeface="+mn-lt"/>
              </a:rPr>
              <a:t> = </a:t>
            </a:r>
            <a:r>
              <a:rPr lang="fr-FR" b="1" dirty="0" err="1">
                <a:solidFill>
                  <a:srgbClr val="0033CC"/>
                </a:solidFill>
                <a:latin typeface="+mn-lt"/>
              </a:rPr>
              <a:t>width</a:t>
            </a:r>
            <a:r>
              <a:rPr lang="fr-FR" b="1" dirty="0">
                <a:solidFill>
                  <a:srgbClr val="0033CC"/>
                </a:solidFill>
                <a:latin typeface="+mn-lt"/>
              </a:rPr>
              <a:t> of the major lobe= </a:t>
            </a:r>
            <a:r>
              <a:rPr lang="fr-FR" b="1" dirty="0" err="1">
                <a:solidFill>
                  <a:srgbClr val="0033CC"/>
                </a:solidFill>
                <a:latin typeface="+mn-lt"/>
              </a:rPr>
              <a:t>twice</a:t>
            </a:r>
            <a:r>
              <a:rPr lang="fr-FR" b="1" dirty="0">
                <a:solidFill>
                  <a:srgbClr val="0033CC"/>
                </a:solidFill>
                <a:latin typeface="+mn-lt"/>
              </a:rPr>
              <a:t> the chip rate.</a:t>
            </a:r>
          </a:p>
          <a:p>
            <a:pPr>
              <a:buFont typeface="Arial" pitchFamily="34" charset="0"/>
              <a:buChar char="•"/>
            </a:pPr>
            <a:r>
              <a:rPr lang="en-US" dirty="0">
                <a:latin typeface="+mn-lt"/>
              </a:rPr>
              <a:t>Due to the wide bandwidth, the </a:t>
            </a:r>
            <a:r>
              <a:rPr lang="en-US" b="1" dirty="0">
                <a:latin typeface="+mn-lt"/>
              </a:rPr>
              <a:t>signal-to- noise ratio </a:t>
            </a:r>
            <a:r>
              <a:rPr lang="en-US" dirty="0">
                <a:latin typeface="+mn-lt"/>
              </a:rPr>
              <a:t>at the receiver input is </a:t>
            </a:r>
            <a:r>
              <a:rPr lang="en-US" b="1" dirty="0">
                <a:latin typeface="+mn-lt"/>
              </a:rPr>
              <a:t>very low</a:t>
            </a:r>
            <a:r>
              <a:rPr lang="en-US" dirty="0">
                <a:latin typeface="+mn-lt"/>
              </a:rPr>
              <a:t>, </a:t>
            </a:r>
            <a:r>
              <a:rPr lang="en-US" b="1" dirty="0">
                <a:latin typeface="+mn-lt"/>
              </a:rPr>
              <a:t>often below 0 dB.</a:t>
            </a:r>
          </a:p>
          <a:p>
            <a:r>
              <a:rPr lang="en-US" b="1" dirty="0">
                <a:latin typeface="+mn-lt"/>
              </a:rPr>
              <a:t>-----------------------------------------------------------------------------------------------------------------------</a:t>
            </a:r>
          </a:p>
          <a:p>
            <a:pPr>
              <a:buFont typeface="Arial" pitchFamily="34" charset="0"/>
              <a:buChar char="•"/>
            </a:pPr>
            <a:r>
              <a:rPr lang="en-US" dirty="0">
                <a:latin typeface="+mn-lt"/>
              </a:rPr>
              <a:t>The </a:t>
            </a:r>
            <a:r>
              <a:rPr lang="en-US" b="1" dirty="0" err="1">
                <a:solidFill>
                  <a:srgbClr val="0000FF"/>
                </a:solidFill>
                <a:latin typeface="+mn-lt"/>
              </a:rPr>
              <a:t>Rxer</a:t>
            </a:r>
            <a:r>
              <a:rPr lang="en-US" dirty="0">
                <a:latin typeface="+mn-lt"/>
              </a:rPr>
              <a:t> multiplies the replica of the transmitter’s pseudo-random spreading code with the </a:t>
            </a:r>
            <a:r>
              <a:rPr lang="en-US" dirty="0" err="1">
                <a:latin typeface="+mn-lt"/>
              </a:rPr>
              <a:t>Rxer</a:t>
            </a:r>
            <a:r>
              <a:rPr lang="en-US" dirty="0">
                <a:latin typeface="+mn-lt"/>
              </a:rPr>
              <a:t> LO and the result is mixed with the incoming signal.</a:t>
            </a:r>
          </a:p>
          <a:p>
            <a:pPr>
              <a:buFont typeface="Arial" pitchFamily="34" charset="0"/>
              <a:buChar char="•"/>
            </a:pPr>
            <a:r>
              <a:rPr lang="en-US" dirty="0">
                <a:latin typeface="+mn-lt"/>
              </a:rPr>
              <a:t>When the </a:t>
            </a:r>
            <a:r>
              <a:rPr lang="en-US" dirty="0" err="1">
                <a:latin typeface="+mn-lt"/>
              </a:rPr>
              <a:t>Txer</a:t>
            </a:r>
            <a:r>
              <a:rPr lang="en-US" dirty="0">
                <a:latin typeface="+mn-lt"/>
              </a:rPr>
              <a:t> and </a:t>
            </a:r>
            <a:r>
              <a:rPr lang="en-US" dirty="0" err="1">
                <a:latin typeface="+mn-lt"/>
              </a:rPr>
              <a:t>Rxer</a:t>
            </a:r>
            <a:r>
              <a:rPr lang="en-US" dirty="0">
                <a:latin typeface="+mn-lt"/>
              </a:rPr>
              <a:t> spreading codes are same and are </a:t>
            </a:r>
            <a:r>
              <a:rPr lang="en-US" dirty="0" err="1">
                <a:latin typeface="+mn-lt"/>
              </a:rPr>
              <a:t>inphase</a:t>
            </a:r>
            <a:r>
              <a:rPr lang="en-US" dirty="0">
                <a:latin typeface="+mn-lt"/>
              </a:rPr>
              <a:t>, a narrow band IF signal results that can be demodulated in a conventional fashion.</a:t>
            </a:r>
          </a:p>
        </p:txBody>
      </p:sp>
      <p:pic>
        <p:nvPicPr>
          <p:cNvPr id="2051" name="Picture 3"/>
          <p:cNvPicPr>
            <a:picLocks noChangeAspect="1" noChangeArrowheads="1"/>
          </p:cNvPicPr>
          <p:nvPr/>
        </p:nvPicPr>
        <p:blipFill>
          <a:blip r:embed="rId3"/>
          <a:srcRect t="15764" r="11497"/>
          <a:stretch>
            <a:fillRect/>
          </a:stretch>
        </p:blipFill>
        <p:spPr bwMode="auto">
          <a:xfrm>
            <a:off x="5486400" y="1524000"/>
            <a:ext cx="3256472" cy="136484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r>
              <a:rPr lang="fr-FR" b="1" dirty="0">
                <a:latin typeface="+mj-lt"/>
              </a:rPr>
              <a:t>Spread Spectrum types- DSSS</a:t>
            </a:r>
          </a:p>
        </p:txBody>
      </p:sp>
      <p:pic>
        <p:nvPicPr>
          <p:cNvPr id="2050" name="Picture 2"/>
          <p:cNvPicPr>
            <a:picLocks noChangeAspect="1" noChangeArrowheads="1"/>
          </p:cNvPicPr>
          <p:nvPr/>
        </p:nvPicPr>
        <p:blipFill>
          <a:blip r:embed="rId2"/>
          <a:srcRect t="50000" r="2373" b="7895"/>
          <a:stretch>
            <a:fillRect/>
          </a:stretch>
        </p:blipFill>
        <p:spPr bwMode="auto">
          <a:xfrm>
            <a:off x="990600" y="582890"/>
            <a:ext cx="7010400" cy="2312709"/>
          </a:xfrm>
          <a:prstGeom prst="rect">
            <a:avLst/>
          </a:prstGeom>
          <a:noFill/>
          <a:ln w="9525">
            <a:noFill/>
            <a:miter lim="800000"/>
            <a:headEnd/>
            <a:tailEnd/>
          </a:ln>
          <a:effectLst/>
        </p:spPr>
      </p:pic>
      <p:sp>
        <p:nvSpPr>
          <p:cNvPr id="4" name="Rectangle 3"/>
          <p:cNvSpPr/>
          <p:nvPr/>
        </p:nvSpPr>
        <p:spPr>
          <a:xfrm>
            <a:off x="381000" y="2819400"/>
            <a:ext cx="8763000" cy="2262158"/>
          </a:xfrm>
          <a:prstGeom prst="rect">
            <a:avLst/>
          </a:prstGeom>
        </p:spPr>
        <p:txBody>
          <a:bodyPr wrap="square">
            <a:spAutoFit/>
          </a:bodyPr>
          <a:lstStyle/>
          <a:p>
            <a:pPr algn="just">
              <a:spcBef>
                <a:spcPts val="300"/>
              </a:spcBef>
              <a:spcAft>
                <a:spcPts val="300"/>
              </a:spcAft>
              <a:buFont typeface="Arial" pitchFamily="34" charset="0"/>
              <a:buChar char="•"/>
            </a:pPr>
            <a:r>
              <a:rPr lang="en-US" dirty="0">
                <a:latin typeface="+mn-lt"/>
              </a:rPr>
              <a:t>Two stages to synchronize </a:t>
            </a:r>
            <a:r>
              <a:rPr lang="en-US" dirty="0" err="1">
                <a:latin typeface="+mn-lt"/>
              </a:rPr>
              <a:t>Txer</a:t>
            </a:r>
            <a:r>
              <a:rPr lang="en-US" dirty="0">
                <a:latin typeface="+mn-lt"/>
              </a:rPr>
              <a:t> and </a:t>
            </a:r>
            <a:r>
              <a:rPr lang="en-US" dirty="0" err="1">
                <a:latin typeface="+mn-lt"/>
              </a:rPr>
              <a:t>Rxer</a:t>
            </a:r>
            <a:r>
              <a:rPr lang="en-US" dirty="0">
                <a:latin typeface="+mn-lt"/>
              </a:rPr>
              <a:t> pseudo random codes---</a:t>
            </a:r>
            <a:r>
              <a:rPr lang="en-US" b="1" dirty="0">
                <a:solidFill>
                  <a:srgbClr val="0033CC"/>
                </a:solidFill>
                <a:latin typeface="+mn-lt"/>
              </a:rPr>
              <a:t>acquisition and tracking</a:t>
            </a:r>
            <a:r>
              <a:rPr lang="en-US" dirty="0">
                <a:latin typeface="+mn-lt"/>
              </a:rPr>
              <a:t>.</a:t>
            </a:r>
          </a:p>
          <a:p>
            <a:pPr algn="just">
              <a:spcBef>
                <a:spcPts val="300"/>
              </a:spcBef>
              <a:spcAft>
                <a:spcPts val="300"/>
              </a:spcAft>
              <a:buFont typeface="Arial" pitchFamily="34" charset="0"/>
              <a:buChar char="•"/>
            </a:pPr>
            <a:r>
              <a:rPr lang="en-US" dirty="0" err="1">
                <a:latin typeface="+mn-lt"/>
              </a:rPr>
              <a:t>Inorder</a:t>
            </a:r>
            <a:r>
              <a:rPr lang="en-US" dirty="0">
                <a:latin typeface="+mn-lt"/>
              </a:rPr>
              <a:t> to </a:t>
            </a:r>
            <a:r>
              <a:rPr lang="en-US" b="1" dirty="0">
                <a:latin typeface="+mn-lt"/>
              </a:rPr>
              <a:t>acquire</a:t>
            </a:r>
            <a:r>
              <a:rPr lang="en-US" dirty="0">
                <a:latin typeface="+mn-lt"/>
              </a:rPr>
              <a:t> a signal, </a:t>
            </a:r>
            <a:r>
              <a:rPr lang="en-US" dirty="0" err="1">
                <a:latin typeface="+mn-lt"/>
              </a:rPr>
              <a:t>Rxer</a:t>
            </a:r>
            <a:r>
              <a:rPr lang="en-US" dirty="0">
                <a:latin typeface="+mn-lt"/>
              </a:rPr>
              <a:t> multiplies the known expected code with incoming RF signal</a:t>
            </a:r>
            <a:r>
              <a:rPr lang="en-US" dirty="0">
                <a:latin typeface="+mn-lt"/>
                <a:sym typeface="Wingdings" pitchFamily="2" charset="2"/>
              </a:rPr>
              <a:t> </a:t>
            </a:r>
            <a:r>
              <a:rPr lang="en-US" dirty="0" err="1">
                <a:latin typeface="+mn-lt"/>
                <a:sym typeface="Wingdings" pitchFamily="2" charset="2"/>
              </a:rPr>
              <a:t>ouput</a:t>
            </a:r>
            <a:r>
              <a:rPr lang="en-US" dirty="0">
                <a:latin typeface="+mn-lt"/>
                <a:sym typeface="Wingdings" pitchFamily="2" charset="2"/>
              </a:rPr>
              <a:t> is random noise when signals other than desired signal exist in channel.</a:t>
            </a:r>
          </a:p>
          <a:p>
            <a:pPr algn="just">
              <a:spcBef>
                <a:spcPts val="300"/>
              </a:spcBef>
              <a:spcAft>
                <a:spcPts val="300"/>
              </a:spcAft>
              <a:buFont typeface="Arial" pitchFamily="34" charset="0"/>
              <a:buChar char="•"/>
            </a:pPr>
            <a:r>
              <a:rPr lang="en-US" dirty="0">
                <a:latin typeface="+mn-lt"/>
                <a:sym typeface="Wingdings" pitchFamily="2" charset="2"/>
              </a:rPr>
              <a:t>When desired signal is present it must by synchronized precisely </a:t>
            </a:r>
            <a:r>
              <a:rPr lang="en-US" dirty="0" err="1">
                <a:latin typeface="+mn-lt"/>
                <a:sym typeface="Wingdings" pitchFamily="2" charset="2"/>
              </a:rPr>
              <a:t>inphase</a:t>
            </a:r>
            <a:r>
              <a:rPr lang="en-US" dirty="0">
                <a:latin typeface="+mn-lt"/>
                <a:sym typeface="Wingdings" pitchFamily="2" charset="2"/>
              </a:rPr>
              <a:t> with </a:t>
            </a:r>
            <a:r>
              <a:rPr lang="en-US" dirty="0" err="1">
                <a:latin typeface="+mn-lt"/>
                <a:sym typeface="Wingdings" pitchFamily="2" charset="2"/>
              </a:rPr>
              <a:t>Rxer</a:t>
            </a:r>
            <a:r>
              <a:rPr lang="en-US" dirty="0">
                <a:latin typeface="+mn-lt"/>
                <a:sym typeface="Wingdings" pitchFamily="2" charset="2"/>
              </a:rPr>
              <a:t> code sequence to achieve a strong output.</a:t>
            </a:r>
          </a:p>
          <a:p>
            <a:pPr algn="just">
              <a:spcBef>
                <a:spcPts val="300"/>
              </a:spcBef>
              <a:spcAft>
                <a:spcPts val="300"/>
              </a:spcAft>
              <a:buFont typeface="Arial" pitchFamily="34" charset="0"/>
              <a:buChar char="•"/>
            </a:pPr>
            <a:r>
              <a:rPr lang="en-US" dirty="0">
                <a:latin typeface="+mn-lt"/>
                <a:sym typeface="Wingdings" pitchFamily="2" charset="2"/>
              </a:rPr>
              <a:t>In synchronization, </a:t>
            </a:r>
            <a:r>
              <a:rPr lang="en-US" b="1" dirty="0">
                <a:latin typeface="+mn-lt"/>
                <a:sym typeface="Wingdings" pitchFamily="2" charset="2"/>
              </a:rPr>
              <a:t>tracking</a:t>
            </a:r>
            <a:r>
              <a:rPr lang="en-US" dirty="0">
                <a:latin typeface="+mn-lt"/>
                <a:sym typeface="Wingdings" pitchFamily="2" charset="2"/>
              </a:rPr>
              <a:t>, keeps the </a:t>
            </a:r>
            <a:r>
              <a:rPr lang="en-US" dirty="0" err="1">
                <a:latin typeface="+mn-lt"/>
                <a:sym typeface="Wingdings" pitchFamily="2" charset="2"/>
              </a:rPr>
              <a:t>txed</a:t>
            </a:r>
            <a:r>
              <a:rPr lang="en-US" dirty="0">
                <a:latin typeface="+mn-lt"/>
                <a:sym typeface="Wingdings" pitchFamily="2" charset="2"/>
              </a:rPr>
              <a:t> and </a:t>
            </a:r>
            <a:r>
              <a:rPr lang="en-US" dirty="0" err="1">
                <a:latin typeface="+mn-lt"/>
                <a:sym typeface="Wingdings" pitchFamily="2" charset="2"/>
              </a:rPr>
              <a:t>rxed</a:t>
            </a:r>
            <a:r>
              <a:rPr lang="en-US" dirty="0">
                <a:latin typeface="+mn-lt"/>
                <a:sym typeface="Wingdings" pitchFamily="2" charset="2"/>
              </a:rPr>
              <a:t> code bits aligned for complete duration of message. </a:t>
            </a:r>
            <a:endParaRPr lang="fr-FR" dirty="0">
              <a:latin typeface="+mn-lt"/>
            </a:endParaRPr>
          </a:p>
        </p:txBody>
      </p:sp>
      <p:sp>
        <p:nvSpPr>
          <p:cNvPr id="6" name="Rectangle 5"/>
          <p:cNvSpPr/>
          <p:nvPr/>
        </p:nvSpPr>
        <p:spPr>
          <a:xfrm>
            <a:off x="762000" y="5505271"/>
            <a:ext cx="8077200" cy="1200329"/>
          </a:xfrm>
          <a:prstGeom prst="rect">
            <a:avLst/>
          </a:prstGeom>
          <a:solidFill>
            <a:schemeClr val="bg1">
              <a:lumMod val="95000"/>
            </a:schemeClr>
          </a:solidFill>
        </p:spPr>
        <p:txBody>
          <a:bodyPr wrap="square" numCol="2">
            <a:spAutoFit/>
          </a:bodyPr>
          <a:lstStyle/>
          <a:p>
            <a:pPr>
              <a:buFont typeface="Arial" pitchFamily="34" charset="0"/>
              <a:buChar char="•"/>
            </a:pPr>
            <a:r>
              <a:rPr lang="en-US" dirty="0">
                <a:latin typeface="+mn-lt"/>
              </a:rPr>
              <a:t>FHSS can be designed with </a:t>
            </a:r>
            <a:r>
              <a:rPr lang="en-US" b="1" dirty="0">
                <a:latin typeface="+mn-lt"/>
              </a:rPr>
              <a:t>less power consumption </a:t>
            </a:r>
            <a:r>
              <a:rPr lang="en-US" dirty="0">
                <a:latin typeface="+mn-lt"/>
              </a:rPr>
              <a:t>than DSSS</a:t>
            </a:r>
          </a:p>
          <a:p>
            <a:pPr>
              <a:buFont typeface="Arial" pitchFamily="34" charset="0"/>
              <a:buChar char="•"/>
            </a:pPr>
            <a:r>
              <a:rPr lang="en-US" dirty="0">
                <a:latin typeface="+mn-lt"/>
              </a:rPr>
              <a:t>DSSS provide </a:t>
            </a:r>
            <a:r>
              <a:rPr lang="en-US" b="1" dirty="0">
                <a:latin typeface="+mn-lt"/>
              </a:rPr>
              <a:t>higher data rate </a:t>
            </a:r>
            <a:r>
              <a:rPr lang="en-US" dirty="0">
                <a:latin typeface="+mn-lt"/>
              </a:rPr>
              <a:t>with less redundancy</a:t>
            </a:r>
          </a:p>
          <a:p>
            <a:pPr>
              <a:buFont typeface="Arial" pitchFamily="34" charset="0"/>
              <a:buChar char="•"/>
            </a:pPr>
            <a:r>
              <a:rPr lang="en-US" b="1" dirty="0">
                <a:latin typeface="+mn-lt"/>
              </a:rPr>
              <a:t>Acquisition time </a:t>
            </a:r>
            <a:r>
              <a:rPr lang="en-US" dirty="0">
                <a:latin typeface="+mn-lt"/>
              </a:rPr>
              <a:t>is lower in FHSS</a:t>
            </a:r>
          </a:p>
          <a:p>
            <a:pPr>
              <a:buFont typeface="Arial" pitchFamily="34" charset="0"/>
              <a:buChar char="•"/>
            </a:pPr>
            <a:r>
              <a:rPr lang="en-US" dirty="0">
                <a:latin typeface="+mn-lt"/>
              </a:rPr>
              <a:t>FHSS have </a:t>
            </a:r>
            <a:r>
              <a:rPr lang="en-US" b="1" dirty="0">
                <a:latin typeface="+mn-lt"/>
              </a:rPr>
              <a:t>high interference immunity</a:t>
            </a:r>
          </a:p>
          <a:p>
            <a:pPr>
              <a:buFont typeface="Arial" pitchFamily="34" charset="0"/>
              <a:buChar char="•"/>
            </a:pPr>
            <a:r>
              <a:rPr lang="en-US" dirty="0">
                <a:latin typeface="+mn-lt"/>
              </a:rPr>
              <a:t>DSSS have </a:t>
            </a:r>
            <a:r>
              <a:rPr lang="en-US" b="1" dirty="0">
                <a:latin typeface="+mn-lt"/>
              </a:rPr>
              <a:t>more flexibility</a:t>
            </a:r>
          </a:p>
        </p:txBody>
      </p:sp>
      <p:sp>
        <p:nvSpPr>
          <p:cNvPr id="7" name="Rectangle 6"/>
          <p:cNvSpPr/>
          <p:nvPr/>
        </p:nvSpPr>
        <p:spPr>
          <a:xfrm>
            <a:off x="2057400" y="5029200"/>
            <a:ext cx="4532010" cy="369332"/>
          </a:xfrm>
          <a:prstGeom prst="rect">
            <a:avLst/>
          </a:prstGeom>
          <a:solidFill>
            <a:srgbClr val="FFCCCC"/>
          </a:solidFill>
        </p:spPr>
        <p:txBody>
          <a:bodyPr wrap="none">
            <a:spAutoFit/>
          </a:bodyPr>
          <a:lstStyle/>
          <a:p>
            <a:r>
              <a:rPr lang="en-US" b="1" dirty="0">
                <a:solidFill>
                  <a:srgbClr val="0000FF"/>
                </a:solidFill>
              </a:rPr>
              <a:t>Relative advantages of FHSS and DSSS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9332"/>
          </a:xfrm>
          <a:prstGeom prst="rect">
            <a:avLst/>
          </a:prstGeom>
          <a:solidFill>
            <a:srgbClr val="FFCCCC"/>
          </a:solidFill>
        </p:spPr>
        <p:txBody>
          <a:bodyPr wrap="square">
            <a:spAutoFit/>
          </a:bodyPr>
          <a:lstStyle/>
          <a:p>
            <a:pPr>
              <a:buNone/>
            </a:pPr>
            <a:r>
              <a:rPr lang="en-US" b="1" dirty="0"/>
              <a:t>OFDM—orthogonal frequency division multiplex</a:t>
            </a:r>
            <a:r>
              <a:rPr lang="en-US" dirty="0"/>
              <a:t>. </a:t>
            </a:r>
          </a:p>
        </p:txBody>
      </p:sp>
      <p:sp>
        <p:nvSpPr>
          <p:cNvPr id="4" name="Rectangle 3"/>
          <p:cNvSpPr/>
          <p:nvPr/>
        </p:nvSpPr>
        <p:spPr>
          <a:xfrm>
            <a:off x="0" y="762000"/>
            <a:ext cx="8991600" cy="5170646"/>
          </a:xfrm>
          <a:prstGeom prst="rect">
            <a:avLst/>
          </a:prstGeom>
        </p:spPr>
        <p:txBody>
          <a:bodyPr wrap="square">
            <a:spAutoFit/>
          </a:bodyPr>
          <a:lstStyle/>
          <a:p>
            <a:pPr algn="just">
              <a:spcBef>
                <a:spcPts val="300"/>
              </a:spcBef>
              <a:spcAft>
                <a:spcPts val="300"/>
              </a:spcAft>
              <a:buFont typeface="Arial" pitchFamily="34" charset="0"/>
              <a:buChar char="•"/>
            </a:pPr>
            <a:r>
              <a:rPr lang="en-US" sz="2000" dirty="0">
                <a:latin typeface="+mn-lt"/>
              </a:rPr>
              <a:t>Offers </a:t>
            </a:r>
            <a:r>
              <a:rPr lang="en-US" sz="2000" b="1" dirty="0">
                <a:latin typeface="+mn-lt"/>
              </a:rPr>
              <a:t>improved spectral efficiency, good performance in urban and indoor high multipath environments, and relative simplicity</a:t>
            </a:r>
            <a:endParaRPr lang="en-US" sz="2000" dirty="0">
              <a:latin typeface="+mn-lt"/>
            </a:endParaRPr>
          </a:p>
          <a:p>
            <a:pPr algn="just">
              <a:spcBef>
                <a:spcPts val="300"/>
              </a:spcBef>
              <a:spcAft>
                <a:spcPts val="300"/>
              </a:spcAft>
              <a:buFont typeface="Arial" pitchFamily="34" charset="0"/>
              <a:buChar char="•"/>
            </a:pPr>
            <a:r>
              <a:rPr lang="en-US" sz="2000" dirty="0">
                <a:latin typeface="+mn-lt"/>
              </a:rPr>
              <a:t>Based on the use of mathematical </a:t>
            </a:r>
            <a:r>
              <a:rPr lang="en-US" sz="2000" b="1" dirty="0">
                <a:latin typeface="+mn-lt"/>
              </a:rPr>
              <a:t>Fourier transform </a:t>
            </a:r>
            <a:r>
              <a:rPr lang="en-US" sz="2000" dirty="0">
                <a:latin typeface="+mn-lt"/>
              </a:rPr>
              <a:t>manipulations, OFDM  </a:t>
            </a:r>
            <a:r>
              <a:rPr lang="en-US" sz="2000" b="1" dirty="0">
                <a:latin typeface="+mn-lt"/>
              </a:rPr>
              <a:t>forms the basis of diverse wideband communications </a:t>
            </a:r>
            <a:r>
              <a:rPr lang="en-US" sz="2000" dirty="0">
                <a:latin typeface="+mn-lt"/>
              </a:rPr>
              <a:t>technologies, among them:</a:t>
            </a:r>
          </a:p>
          <a:p>
            <a:pPr lvl="1" algn="just">
              <a:spcBef>
                <a:spcPts val="300"/>
              </a:spcBef>
              <a:spcAft>
                <a:spcPts val="300"/>
              </a:spcAft>
            </a:pPr>
            <a:r>
              <a:rPr lang="en-US" sz="2000" b="1" dirty="0">
                <a:solidFill>
                  <a:srgbClr val="0033CC"/>
                </a:solidFill>
                <a:latin typeface="+mn-lt"/>
              </a:rPr>
              <a:t>• IEEE 802.11 (Wi-Fi)</a:t>
            </a:r>
          </a:p>
          <a:p>
            <a:pPr lvl="1" algn="just">
              <a:spcBef>
                <a:spcPts val="300"/>
              </a:spcBef>
              <a:spcAft>
                <a:spcPts val="300"/>
              </a:spcAft>
            </a:pPr>
            <a:r>
              <a:rPr lang="en-US" sz="2000" b="1" dirty="0">
                <a:solidFill>
                  <a:srgbClr val="0033CC"/>
                </a:solidFill>
                <a:latin typeface="+mn-lt"/>
              </a:rPr>
              <a:t>• IEEE 802.16 (</a:t>
            </a:r>
            <a:r>
              <a:rPr lang="en-US" sz="2000" b="1" dirty="0" err="1">
                <a:solidFill>
                  <a:srgbClr val="0033CC"/>
                </a:solidFill>
                <a:latin typeface="+mn-lt"/>
              </a:rPr>
              <a:t>WiMAX</a:t>
            </a:r>
            <a:r>
              <a:rPr lang="en-US" sz="2000" b="1" dirty="0">
                <a:solidFill>
                  <a:srgbClr val="0033CC"/>
                </a:solidFill>
                <a:latin typeface="+mn-lt"/>
              </a:rPr>
              <a:t>)</a:t>
            </a:r>
          </a:p>
          <a:p>
            <a:pPr lvl="1" algn="just">
              <a:spcBef>
                <a:spcPts val="300"/>
              </a:spcBef>
              <a:spcAft>
                <a:spcPts val="300"/>
              </a:spcAft>
            </a:pPr>
            <a:r>
              <a:rPr lang="en-US" sz="2000" b="1" dirty="0">
                <a:solidFill>
                  <a:srgbClr val="0033CC"/>
                </a:solidFill>
                <a:latin typeface="+mn-lt"/>
              </a:rPr>
              <a:t>• Long Term Evolution Cellular (LTE)</a:t>
            </a:r>
          </a:p>
          <a:p>
            <a:pPr lvl="1" algn="just">
              <a:spcBef>
                <a:spcPts val="300"/>
              </a:spcBef>
              <a:spcAft>
                <a:spcPts val="300"/>
              </a:spcAft>
            </a:pPr>
            <a:r>
              <a:rPr lang="en-US" sz="2000" b="1" dirty="0">
                <a:solidFill>
                  <a:srgbClr val="0033CC"/>
                </a:solidFill>
                <a:latin typeface="+mn-lt"/>
              </a:rPr>
              <a:t>• Terrestrial Digital Video Broadcasting (DVB-T)</a:t>
            </a:r>
          </a:p>
          <a:p>
            <a:pPr lvl="1" algn="just">
              <a:spcBef>
                <a:spcPts val="300"/>
              </a:spcBef>
              <a:spcAft>
                <a:spcPts val="300"/>
              </a:spcAft>
            </a:pPr>
            <a:r>
              <a:rPr lang="en-US" sz="2000" b="1" dirty="0">
                <a:solidFill>
                  <a:srgbClr val="0033CC"/>
                </a:solidFill>
                <a:latin typeface="+mn-lt"/>
              </a:rPr>
              <a:t>• Digital Audio Broadcast (DAB)</a:t>
            </a:r>
          </a:p>
          <a:p>
            <a:pPr lvl="1" algn="just">
              <a:spcBef>
                <a:spcPts val="300"/>
              </a:spcBef>
              <a:spcAft>
                <a:spcPts val="300"/>
              </a:spcAft>
            </a:pPr>
            <a:r>
              <a:rPr lang="en-US" sz="2000" b="1" dirty="0">
                <a:solidFill>
                  <a:srgbClr val="0033CC"/>
                </a:solidFill>
                <a:latin typeface="+mn-lt"/>
              </a:rPr>
              <a:t>• Asymmetric Digital Subscriber Line (ADSL)</a:t>
            </a:r>
          </a:p>
          <a:p>
            <a:pPr lvl="1" algn="just">
              <a:spcBef>
                <a:spcPts val="300"/>
              </a:spcBef>
              <a:spcAft>
                <a:spcPts val="300"/>
              </a:spcAft>
            </a:pPr>
            <a:r>
              <a:rPr lang="en-US" sz="2000" b="1" dirty="0">
                <a:solidFill>
                  <a:srgbClr val="0033CC"/>
                </a:solidFill>
                <a:latin typeface="+mn-lt"/>
              </a:rPr>
              <a:t>• Power Line Networking (</a:t>
            </a:r>
            <a:r>
              <a:rPr lang="en-US" sz="2000" b="1" dirty="0" err="1">
                <a:solidFill>
                  <a:srgbClr val="0033CC"/>
                </a:solidFill>
                <a:latin typeface="+mn-lt"/>
              </a:rPr>
              <a:t>HomePlug</a:t>
            </a:r>
            <a:r>
              <a:rPr lang="en-US" sz="2000" b="1" dirty="0">
                <a:solidFill>
                  <a:srgbClr val="0033CC"/>
                </a:solidFill>
                <a:latin typeface="+mn-lt"/>
              </a:rPr>
              <a:t>)</a:t>
            </a:r>
          </a:p>
          <a:p>
            <a:pPr algn="just">
              <a:spcBef>
                <a:spcPts val="300"/>
              </a:spcBef>
              <a:spcAft>
                <a:spcPts val="300"/>
              </a:spcAft>
              <a:buFont typeface="Arial" pitchFamily="34" charset="0"/>
              <a:buChar char="•"/>
            </a:pPr>
            <a:r>
              <a:rPr lang="en-US" sz="2000" dirty="0">
                <a:latin typeface="+mn-lt"/>
              </a:rPr>
              <a:t>OFDM is advantageous </a:t>
            </a:r>
            <a:r>
              <a:rPr lang="en-US" sz="2000" dirty="0">
                <a:latin typeface="+mn-lt"/>
                <a:sym typeface="Wingdings" pitchFamily="2" charset="2"/>
              </a:rPr>
              <a:t></a:t>
            </a:r>
            <a:r>
              <a:rPr lang="en-US" sz="2000" b="1" dirty="0">
                <a:latin typeface="+mn-lt"/>
              </a:rPr>
              <a:t>high bit rate communication in a multipath Environment.</a:t>
            </a:r>
          </a:p>
          <a:p>
            <a:pPr algn="just">
              <a:spcBef>
                <a:spcPts val="300"/>
              </a:spcBef>
              <a:spcAft>
                <a:spcPts val="300"/>
              </a:spcAft>
              <a:buFont typeface="Arial" pitchFamily="34" charset="0"/>
              <a:buChar char="•"/>
            </a:pPr>
            <a:r>
              <a:rPr lang="en-US" sz="2000" b="1" dirty="0" err="1">
                <a:latin typeface="+mn-lt"/>
              </a:rPr>
              <a:t>Intersymbol</a:t>
            </a:r>
            <a:r>
              <a:rPr lang="en-US" sz="2000" b="1" dirty="0">
                <a:latin typeface="+mn-lt"/>
              </a:rPr>
              <a:t> interference</a:t>
            </a:r>
            <a:r>
              <a:rPr lang="en-US" sz="2000" dirty="0">
                <a:latin typeface="+mn-lt"/>
              </a:rPr>
              <a:t>, often a problem in indoor systems, is essentially eliminated by posing a </a:t>
            </a:r>
            <a:r>
              <a:rPr lang="en-US" sz="2000" b="1" dirty="0">
                <a:latin typeface="+mn-lt"/>
              </a:rPr>
              <a:t>guard interval </a:t>
            </a:r>
            <a:r>
              <a:rPr lang="en-US" sz="2000" dirty="0">
                <a:latin typeface="+mn-lt"/>
              </a:rPr>
              <a:t>in front of each OFDM symbol.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pPr>
              <a:buNone/>
            </a:pPr>
            <a:r>
              <a:rPr lang="en-US" b="1" dirty="0"/>
              <a:t>OFDM</a:t>
            </a:r>
          </a:p>
        </p:txBody>
      </p:sp>
      <p:sp>
        <p:nvSpPr>
          <p:cNvPr id="6" name="Rectangle 5"/>
          <p:cNvSpPr/>
          <p:nvPr/>
        </p:nvSpPr>
        <p:spPr>
          <a:xfrm>
            <a:off x="228600" y="381000"/>
            <a:ext cx="8763000" cy="1554272"/>
          </a:xfrm>
          <a:prstGeom prst="rect">
            <a:avLst/>
          </a:prstGeom>
        </p:spPr>
        <p:txBody>
          <a:bodyPr wrap="square">
            <a:spAutoFit/>
          </a:bodyPr>
          <a:lstStyle/>
          <a:p>
            <a:pPr algn="just">
              <a:spcBef>
                <a:spcPts val="300"/>
              </a:spcBef>
              <a:spcAft>
                <a:spcPts val="300"/>
              </a:spcAft>
              <a:buFont typeface="Arial" pitchFamily="34" charset="0"/>
              <a:buChar char="•"/>
            </a:pPr>
            <a:r>
              <a:rPr lang="en-US" dirty="0">
                <a:latin typeface="+mn-lt"/>
              </a:rPr>
              <a:t>The OFDM spectrum is </a:t>
            </a:r>
            <a:r>
              <a:rPr lang="en-US" b="1" dirty="0">
                <a:latin typeface="+mn-lt"/>
              </a:rPr>
              <a:t>flat-topped,</a:t>
            </a:r>
            <a:r>
              <a:rPr lang="en-US" dirty="0">
                <a:latin typeface="+mn-lt"/>
              </a:rPr>
              <a:t> with </a:t>
            </a:r>
            <a:r>
              <a:rPr lang="en-US" b="1" dirty="0">
                <a:latin typeface="+mn-lt"/>
              </a:rPr>
              <a:t>transmission power distributed equally </a:t>
            </a:r>
            <a:r>
              <a:rPr lang="en-US" dirty="0">
                <a:latin typeface="+mn-lt"/>
              </a:rPr>
              <a:t>over the bandwidth, and shows </a:t>
            </a:r>
            <a:r>
              <a:rPr lang="en-US" b="1" dirty="0">
                <a:latin typeface="+mn-lt"/>
              </a:rPr>
              <a:t>sharp attenuation outside of the </a:t>
            </a:r>
            <a:r>
              <a:rPr lang="en-US" b="1" dirty="0" err="1">
                <a:latin typeface="+mn-lt"/>
              </a:rPr>
              <a:t>passband</a:t>
            </a:r>
            <a:r>
              <a:rPr lang="en-US" dirty="0">
                <a:latin typeface="+mn-lt"/>
              </a:rPr>
              <a:t>. </a:t>
            </a:r>
          </a:p>
          <a:p>
            <a:pPr algn="just">
              <a:spcBef>
                <a:spcPts val="300"/>
              </a:spcBef>
              <a:spcAft>
                <a:spcPts val="300"/>
              </a:spcAft>
              <a:buFont typeface="Arial" pitchFamily="34" charset="0"/>
              <a:buChar char="•"/>
            </a:pPr>
            <a:r>
              <a:rPr lang="en-US" dirty="0">
                <a:latin typeface="+mn-lt"/>
              </a:rPr>
              <a:t>The DSSS spectrum, on the other hand, has a </a:t>
            </a:r>
            <a:r>
              <a:rPr lang="en-US" b="1" dirty="0">
                <a:latin typeface="+mn-lt"/>
              </a:rPr>
              <a:t>rounded main lobe with highest power density around the carrier frequency </a:t>
            </a:r>
            <a:r>
              <a:rPr lang="en-US" dirty="0">
                <a:latin typeface="+mn-lt"/>
              </a:rPr>
              <a:t>and reduced power density approaching the </a:t>
            </a:r>
            <a:r>
              <a:rPr lang="en-US" dirty="0" err="1">
                <a:latin typeface="+mn-lt"/>
              </a:rPr>
              <a:t>passband</a:t>
            </a:r>
            <a:r>
              <a:rPr lang="en-US" dirty="0">
                <a:latin typeface="+mn-lt"/>
              </a:rPr>
              <a:t> edges. It also has </a:t>
            </a:r>
            <a:r>
              <a:rPr lang="en-US" b="1" dirty="0">
                <a:latin typeface="+mn-lt"/>
              </a:rPr>
              <a:t>minor lobes</a:t>
            </a:r>
            <a:r>
              <a:rPr lang="en-US" dirty="0">
                <a:latin typeface="+mn-lt"/>
              </a:rPr>
              <a:t> which must be filtered out.</a:t>
            </a:r>
          </a:p>
        </p:txBody>
      </p:sp>
      <p:pic>
        <p:nvPicPr>
          <p:cNvPr id="3074" name="Picture 2"/>
          <p:cNvPicPr>
            <a:picLocks noChangeAspect="1" noChangeArrowheads="1"/>
          </p:cNvPicPr>
          <p:nvPr/>
        </p:nvPicPr>
        <p:blipFill>
          <a:blip r:embed="rId2"/>
          <a:srcRect t="5369" r="994"/>
          <a:stretch>
            <a:fillRect/>
          </a:stretch>
        </p:blipFill>
        <p:spPr bwMode="auto">
          <a:xfrm>
            <a:off x="381000" y="1981200"/>
            <a:ext cx="5382638" cy="2286000"/>
          </a:xfrm>
          <a:prstGeom prst="rect">
            <a:avLst/>
          </a:prstGeom>
          <a:noFill/>
          <a:ln w="9525">
            <a:noFill/>
            <a:miter lim="800000"/>
            <a:headEnd/>
            <a:tailEnd/>
          </a:ln>
          <a:effectLst/>
        </p:spPr>
      </p:pic>
      <p:sp>
        <p:nvSpPr>
          <p:cNvPr id="7" name="Rectangle 6"/>
          <p:cNvSpPr/>
          <p:nvPr/>
        </p:nvSpPr>
        <p:spPr>
          <a:xfrm>
            <a:off x="304800" y="4572000"/>
            <a:ext cx="8839200" cy="2585323"/>
          </a:xfrm>
          <a:prstGeom prst="rect">
            <a:avLst/>
          </a:prstGeom>
        </p:spPr>
        <p:txBody>
          <a:bodyPr wrap="square">
            <a:spAutoFit/>
          </a:bodyPr>
          <a:lstStyle/>
          <a:p>
            <a:pPr>
              <a:buFont typeface="Arial" pitchFamily="34" charset="0"/>
              <a:buChar char="•"/>
            </a:pPr>
            <a:endParaRPr lang="en-US" dirty="0">
              <a:latin typeface="+mn-lt"/>
            </a:endParaRPr>
          </a:p>
          <a:p>
            <a:pPr>
              <a:buFont typeface="Arial" pitchFamily="34" charset="0"/>
              <a:buChar char="•"/>
            </a:pPr>
            <a:r>
              <a:rPr lang="en-US" dirty="0">
                <a:latin typeface="+mn-lt"/>
              </a:rPr>
              <a:t>In the </a:t>
            </a:r>
            <a:r>
              <a:rPr lang="en-US" b="1" dirty="0">
                <a:solidFill>
                  <a:srgbClr val="0000FF"/>
                </a:solidFill>
                <a:latin typeface="+mn-lt"/>
              </a:rPr>
              <a:t>transmitter, </a:t>
            </a:r>
            <a:r>
              <a:rPr lang="en-US" dirty="0">
                <a:latin typeface="+mn-lt"/>
              </a:rPr>
              <a:t>the high rate symbol stream is </a:t>
            </a:r>
            <a:r>
              <a:rPr lang="en-US" b="1" dirty="0" err="1">
                <a:latin typeface="+mn-lt"/>
              </a:rPr>
              <a:t>demultiplexed</a:t>
            </a:r>
            <a:r>
              <a:rPr lang="en-US" dirty="0">
                <a:latin typeface="+mn-lt"/>
              </a:rPr>
              <a:t> in a </a:t>
            </a:r>
            <a:r>
              <a:rPr lang="en-US" b="1" dirty="0">
                <a:latin typeface="+mn-lt"/>
              </a:rPr>
              <a:t>serial to parallel converter (S-P)</a:t>
            </a:r>
            <a:r>
              <a:rPr lang="en-US" dirty="0">
                <a:latin typeface="+mn-lt"/>
              </a:rPr>
              <a:t> and the symbols in each of the low rate parallel streams are applied at the</a:t>
            </a:r>
          </a:p>
          <a:p>
            <a:r>
              <a:rPr lang="en-US" dirty="0">
                <a:latin typeface="+mn-lt"/>
              </a:rPr>
              <a:t>start of each symbol time to the </a:t>
            </a:r>
            <a:r>
              <a:rPr lang="en-US" b="1" dirty="0">
                <a:latin typeface="+mn-lt"/>
              </a:rPr>
              <a:t>inverse fast Fourier transform block IFFT</a:t>
            </a:r>
            <a:r>
              <a:rPr lang="en-US" dirty="0">
                <a:latin typeface="+mn-lt"/>
              </a:rPr>
              <a:t>. </a:t>
            </a:r>
          </a:p>
          <a:p>
            <a:pPr>
              <a:buFont typeface="Arial" pitchFamily="34" charset="0"/>
              <a:buChar char="•"/>
            </a:pPr>
            <a:r>
              <a:rPr lang="en-US" dirty="0">
                <a:latin typeface="+mn-lt"/>
              </a:rPr>
              <a:t>The parallel output of the IFFT becomes a baseband time domain signal at the output of the</a:t>
            </a:r>
          </a:p>
          <a:p>
            <a:r>
              <a:rPr lang="en-US" b="1" dirty="0">
                <a:latin typeface="+mn-lt"/>
              </a:rPr>
              <a:t>parallel to serial converter block (P-S).  </a:t>
            </a:r>
          </a:p>
          <a:p>
            <a:pPr>
              <a:buFont typeface="Arial" pitchFamily="34" charset="0"/>
              <a:buChar char="•"/>
            </a:pPr>
            <a:r>
              <a:rPr lang="en-US" dirty="0">
                <a:latin typeface="+mn-lt"/>
              </a:rPr>
              <a:t>The baseband symbol length is increased by the </a:t>
            </a:r>
            <a:r>
              <a:rPr lang="en-US" b="1" dirty="0">
                <a:latin typeface="+mn-lt"/>
              </a:rPr>
              <a:t>cyclic prefix (CP) </a:t>
            </a:r>
            <a:r>
              <a:rPr lang="en-US" dirty="0">
                <a:latin typeface="+mn-lt"/>
              </a:rPr>
              <a:t>and </a:t>
            </a:r>
            <a:r>
              <a:rPr lang="en-US" dirty="0" err="1">
                <a:latin typeface="+mn-lt"/>
              </a:rPr>
              <a:t>upconverted</a:t>
            </a:r>
            <a:r>
              <a:rPr lang="en-US" dirty="0">
                <a:latin typeface="+mn-lt"/>
              </a:rPr>
              <a:t> in a balanced modulator to the transmitted pass band. </a:t>
            </a:r>
          </a:p>
          <a:p>
            <a:endParaRPr lang="en-US" b="1" dirty="0">
              <a:latin typeface="+mn-lt"/>
            </a:endParaRPr>
          </a:p>
        </p:txBody>
      </p:sp>
      <p:pic>
        <p:nvPicPr>
          <p:cNvPr id="8" name="Picture 3"/>
          <p:cNvPicPr>
            <a:picLocks noChangeAspect="1" noChangeArrowheads="1"/>
          </p:cNvPicPr>
          <p:nvPr/>
        </p:nvPicPr>
        <p:blipFill>
          <a:blip r:embed="rId3"/>
          <a:srcRect t="15764" r="11497"/>
          <a:stretch>
            <a:fillRect/>
          </a:stretch>
        </p:blipFill>
        <p:spPr bwMode="auto">
          <a:xfrm>
            <a:off x="6019800" y="2429082"/>
            <a:ext cx="2743200" cy="1149724"/>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pPr>
              <a:buNone/>
            </a:pPr>
            <a:r>
              <a:rPr lang="en-US" b="1" dirty="0"/>
              <a:t>OFDM</a:t>
            </a:r>
          </a:p>
        </p:txBody>
      </p:sp>
      <p:pic>
        <p:nvPicPr>
          <p:cNvPr id="4098" name="Picture 2"/>
          <p:cNvPicPr>
            <a:picLocks noChangeAspect="1" noChangeArrowheads="1"/>
          </p:cNvPicPr>
          <p:nvPr/>
        </p:nvPicPr>
        <p:blipFill>
          <a:blip r:embed="rId2"/>
          <a:srcRect t="1617" r="362"/>
          <a:stretch>
            <a:fillRect/>
          </a:stretch>
        </p:blipFill>
        <p:spPr bwMode="auto">
          <a:xfrm>
            <a:off x="838200" y="533400"/>
            <a:ext cx="7010400" cy="3740930"/>
          </a:xfrm>
          <a:prstGeom prst="rect">
            <a:avLst/>
          </a:prstGeom>
          <a:noFill/>
          <a:ln w="9525">
            <a:noFill/>
            <a:miter lim="800000"/>
            <a:headEnd/>
            <a:tailEnd/>
          </a:ln>
          <a:effectLst/>
        </p:spPr>
      </p:pic>
      <p:sp>
        <p:nvSpPr>
          <p:cNvPr id="8" name="Rectangle 7"/>
          <p:cNvSpPr/>
          <p:nvPr/>
        </p:nvSpPr>
        <p:spPr>
          <a:xfrm>
            <a:off x="152400" y="4872841"/>
            <a:ext cx="8991600" cy="1985159"/>
          </a:xfrm>
          <a:prstGeom prst="rect">
            <a:avLst/>
          </a:prstGeom>
        </p:spPr>
        <p:txBody>
          <a:bodyPr wrap="square">
            <a:spAutoFit/>
          </a:bodyPr>
          <a:lstStyle/>
          <a:p>
            <a:pPr>
              <a:spcBef>
                <a:spcPts val="300"/>
              </a:spcBef>
              <a:spcAft>
                <a:spcPts val="300"/>
              </a:spcAft>
              <a:buFont typeface="Arial" pitchFamily="34" charset="0"/>
              <a:buChar char="•"/>
            </a:pPr>
            <a:r>
              <a:rPr lang="en-US" dirty="0">
                <a:latin typeface="+mn-lt"/>
              </a:rPr>
              <a:t>In the </a:t>
            </a:r>
            <a:r>
              <a:rPr lang="en-US" b="1" dirty="0">
                <a:latin typeface="+mn-lt"/>
              </a:rPr>
              <a:t>receiver</a:t>
            </a:r>
            <a:r>
              <a:rPr lang="en-US" dirty="0">
                <a:latin typeface="+mn-lt"/>
              </a:rPr>
              <a:t>, the OFDM signal is down converted in the </a:t>
            </a:r>
            <a:r>
              <a:rPr lang="en-US" b="1" dirty="0">
                <a:latin typeface="+mn-lt"/>
              </a:rPr>
              <a:t>demodulator</a:t>
            </a:r>
            <a:r>
              <a:rPr lang="en-US" dirty="0">
                <a:latin typeface="+mn-lt"/>
              </a:rPr>
              <a:t>, and synchronized to symbol and frame timing. </a:t>
            </a:r>
          </a:p>
          <a:p>
            <a:pPr>
              <a:spcBef>
                <a:spcPts val="300"/>
              </a:spcBef>
              <a:spcAft>
                <a:spcPts val="300"/>
              </a:spcAft>
              <a:buFont typeface="Arial" pitchFamily="34" charset="0"/>
              <a:buChar char="•"/>
            </a:pPr>
            <a:r>
              <a:rPr lang="en-US" dirty="0">
                <a:latin typeface="+mn-lt"/>
              </a:rPr>
              <a:t>The </a:t>
            </a:r>
            <a:r>
              <a:rPr lang="en-US" b="1" dirty="0">
                <a:latin typeface="+mn-lt"/>
              </a:rPr>
              <a:t>cyclic prefix is removed</a:t>
            </a:r>
            <a:r>
              <a:rPr lang="en-US" dirty="0">
                <a:latin typeface="+mn-lt"/>
              </a:rPr>
              <a:t> and after serial to parallel conversion (S-P), the time samples within an OFDM period are transformed by the FFT block to frequency domain symbols. </a:t>
            </a:r>
          </a:p>
          <a:p>
            <a:pPr>
              <a:spcBef>
                <a:spcPts val="300"/>
              </a:spcBef>
              <a:spcAft>
                <a:spcPts val="300"/>
              </a:spcAft>
              <a:buFont typeface="Arial" pitchFamily="34" charset="0"/>
              <a:buChar char="•"/>
            </a:pPr>
            <a:r>
              <a:rPr lang="en-US" dirty="0">
                <a:latin typeface="+mn-lt"/>
              </a:rPr>
              <a:t>An </a:t>
            </a:r>
            <a:r>
              <a:rPr lang="en-US" b="1" dirty="0">
                <a:latin typeface="+mn-lt"/>
              </a:rPr>
              <a:t>equalizer compensates for the </a:t>
            </a:r>
            <a:r>
              <a:rPr lang="en-US" b="1" dirty="0">
                <a:solidFill>
                  <a:srgbClr val="960000"/>
                </a:solidFill>
                <a:latin typeface="+mn-lt"/>
              </a:rPr>
              <a:t>flat fading </a:t>
            </a:r>
            <a:r>
              <a:rPr lang="en-US" dirty="0">
                <a:latin typeface="+mn-lt"/>
              </a:rPr>
              <a:t>over the communication channel and</a:t>
            </a:r>
          </a:p>
          <a:p>
            <a:pPr>
              <a:spcBef>
                <a:spcPts val="300"/>
              </a:spcBef>
              <a:spcAft>
                <a:spcPts val="300"/>
              </a:spcAft>
            </a:pPr>
            <a:r>
              <a:rPr lang="en-US" dirty="0">
                <a:latin typeface="+mn-lt"/>
              </a:rPr>
              <a:t>then a parallel to serial converter </a:t>
            </a:r>
            <a:r>
              <a:rPr lang="en-US" b="1" dirty="0">
                <a:latin typeface="+mn-lt"/>
              </a:rPr>
              <a:t>restores the original symbol stream</a:t>
            </a:r>
            <a:r>
              <a:rPr lang="en-US" dirty="0">
                <a:latin typeface="+mn-lt"/>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503645" y="3027759"/>
            <a:ext cx="4688692" cy="3124200"/>
          </a:xfrm>
          <a:prstGeom prst="rect">
            <a:avLst/>
          </a:prstGeom>
          <a:noFill/>
          <a:ln w="9525">
            <a:noFill/>
            <a:miter lim="800000"/>
            <a:headEnd/>
            <a:tailEnd/>
          </a:ln>
          <a:effectLst/>
        </p:spPr>
      </p:pic>
      <p:sp>
        <p:nvSpPr>
          <p:cNvPr id="5" name="Rectangle 4"/>
          <p:cNvSpPr/>
          <p:nvPr/>
        </p:nvSpPr>
        <p:spPr>
          <a:xfrm>
            <a:off x="0" y="0"/>
            <a:ext cx="9296400" cy="367216"/>
          </a:xfrm>
          <a:prstGeom prst="rect">
            <a:avLst/>
          </a:prstGeom>
          <a:solidFill>
            <a:srgbClr val="FFCCCC"/>
          </a:solidFill>
        </p:spPr>
        <p:txBody>
          <a:bodyPr wrap="square">
            <a:spAutoFit/>
          </a:bodyPr>
          <a:lstStyle/>
          <a:p>
            <a:pPr>
              <a:buNone/>
            </a:pPr>
            <a:r>
              <a:rPr lang="en-US" b="1" dirty="0"/>
              <a:t>RFID-transceiver, Design issues for RFID</a:t>
            </a:r>
          </a:p>
        </p:txBody>
      </p:sp>
      <p:sp>
        <p:nvSpPr>
          <p:cNvPr id="3" name="Rectangle 2"/>
          <p:cNvSpPr/>
          <p:nvPr/>
        </p:nvSpPr>
        <p:spPr>
          <a:xfrm>
            <a:off x="0" y="457200"/>
            <a:ext cx="8991600" cy="2970044"/>
          </a:xfrm>
          <a:prstGeom prst="rect">
            <a:avLst/>
          </a:prstGeom>
        </p:spPr>
        <p:txBody>
          <a:bodyPr wrap="square">
            <a:spAutoFit/>
          </a:bodyPr>
          <a:lstStyle/>
          <a:p>
            <a:pPr algn="just">
              <a:spcBef>
                <a:spcPts val="300"/>
              </a:spcBef>
              <a:spcAft>
                <a:spcPts val="300"/>
              </a:spcAft>
              <a:buFont typeface="Arial" pitchFamily="34" charset="0"/>
              <a:buChar char="•"/>
            </a:pPr>
            <a:r>
              <a:rPr lang="en-US" dirty="0">
                <a:latin typeface="+mn-lt"/>
              </a:rPr>
              <a:t>RFID devices are </a:t>
            </a:r>
            <a:r>
              <a:rPr lang="en-US" b="1" dirty="0">
                <a:latin typeface="+mn-lt"/>
              </a:rPr>
              <a:t>not communication devices </a:t>
            </a:r>
            <a:r>
              <a:rPr lang="en-US" dirty="0">
                <a:latin typeface="+mn-lt"/>
              </a:rPr>
              <a:t>but </a:t>
            </a:r>
            <a:r>
              <a:rPr lang="en-US" b="1" dirty="0">
                <a:solidFill>
                  <a:srgbClr val="0033CC"/>
                </a:solidFill>
                <a:latin typeface="+mn-lt"/>
              </a:rPr>
              <a:t>involve </a:t>
            </a:r>
            <a:r>
              <a:rPr lang="en-US" b="1" dirty="0">
                <a:solidFill>
                  <a:srgbClr val="960000"/>
                </a:solidFill>
                <a:latin typeface="+mn-lt"/>
              </a:rPr>
              <a:t>interrogated</a:t>
            </a:r>
            <a:r>
              <a:rPr lang="en-US" b="1" dirty="0">
                <a:solidFill>
                  <a:srgbClr val="0033CC"/>
                </a:solidFill>
                <a:latin typeface="+mn-lt"/>
              </a:rPr>
              <a:t> transponders</a:t>
            </a:r>
            <a:r>
              <a:rPr lang="en-US" dirty="0">
                <a:latin typeface="+mn-lt"/>
              </a:rPr>
              <a:t>.</a:t>
            </a:r>
          </a:p>
          <a:p>
            <a:pPr algn="just">
              <a:spcBef>
                <a:spcPts val="300"/>
              </a:spcBef>
              <a:spcAft>
                <a:spcPts val="300"/>
              </a:spcAft>
              <a:buFont typeface="Arial" pitchFamily="34" charset="0"/>
              <a:buChar char="•"/>
            </a:pPr>
            <a:r>
              <a:rPr lang="en-US" b="1" dirty="0">
                <a:solidFill>
                  <a:srgbClr val="FF0000"/>
                </a:solidFill>
                <a:latin typeface="+mn-lt"/>
              </a:rPr>
              <a:t>Instead of having two separate transmitter and receiver terminals</a:t>
            </a:r>
            <a:r>
              <a:rPr lang="en-US" dirty="0">
                <a:latin typeface="+mn-lt"/>
              </a:rPr>
              <a:t>, an RFID system consists of a</a:t>
            </a:r>
            <a:r>
              <a:rPr lang="en-US" b="1" dirty="0">
                <a:latin typeface="+mn-lt"/>
              </a:rPr>
              <a:t> reader </a:t>
            </a:r>
            <a:r>
              <a:rPr lang="en-US" dirty="0">
                <a:latin typeface="+mn-lt"/>
              </a:rPr>
              <a:t>that sends a signal to a passive or active tag and then receives and interprets a modified signal </a:t>
            </a:r>
            <a:r>
              <a:rPr lang="en-US" b="1" dirty="0">
                <a:latin typeface="+mn-lt"/>
              </a:rPr>
              <a:t>reflected or retransmitted </a:t>
            </a:r>
            <a:r>
              <a:rPr lang="en-US" dirty="0">
                <a:latin typeface="+mn-lt"/>
              </a:rPr>
              <a:t>back to it.</a:t>
            </a:r>
          </a:p>
          <a:p>
            <a:pPr algn="just">
              <a:spcBef>
                <a:spcPts val="300"/>
              </a:spcBef>
              <a:spcAft>
                <a:spcPts val="300"/>
              </a:spcAft>
              <a:buFont typeface="Arial" pitchFamily="34" charset="0"/>
              <a:buChar char="•"/>
            </a:pPr>
            <a:r>
              <a:rPr lang="en-US" dirty="0">
                <a:latin typeface="+mn-lt"/>
              </a:rPr>
              <a:t>One or more </a:t>
            </a:r>
            <a:r>
              <a:rPr lang="en-US" b="1" dirty="0">
                <a:latin typeface="+mn-lt"/>
              </a:rPr>
              <a:t>tags or smart cards </a:t>
            </a:r>
            <a:r>
              <a:rPr lang="en-US" dirty="0">
                <a:latin typeface="+mn-lt"/>
              </a:rPr>
              <a:t>are interrogated by the reader to obtain the </a:t>
            </a:r>
            <a:r>
              <a:rPr lang="en-US" b="1" dirty="0">
                <a:latin typeface="+mn-lt"/>
              </a:rPr>
              <a:t>ID of each</a:t>
            </a:r>
            <a:r>
              <a:rPr lang="en-US" dirty="0">
                <a:latin typeface="+mn-lt"/>
              </a:rPr>
              <a:t> and the </a:t>
            </a:r>
            <a:r>
              <a:rPr lang="en-US" b="1" dirty="0">
                <a:latin typeface="+mn-lt"/>
              </a:rPr>
              <a:t>data are sent to a host application</a:t>
            </a:r>
            <a:r>
              <a:rPr lang="en-US" dirty="0">
                <a:latin typeface="+mn-lt"/>
              </a:rPr>
              <a:t>. Some types of tags/cards may be written to as well. Other tag devices </a:t>
            </a:r>
            <a:r>
              <a:rPr lang="en-US" b="1" dirty="0">
                <a:latin typeface="+mn-lt"/>
              </a:rPr>
              <a:t>include sensors </a:t>
            </a:r>
            <a:r>
              <a:rPr lang="en-US" dirty="0">
                <a:latin typeface="+mn-lt"/>
              </a:rPr>
              <a:t>whose outputs are read to the host.</a:t>
            </a:r>
          </a:p>
          <a:p>
            <a:pPr algn="just">
              <a:spcBef>
                <a:spcPts val="300"/>
              </a:spcBef>
              <a:spcAft>
                <a:spcPts val="300"/>
              </a:spcAft>
              <a:buFont typeface="Arial" pitchFamily="34" charset="0"/>
              <a:buChar char="•"/>
            </a:pPr>
            <a:endParaRPr lang="en-US" dirty="0">
              <a:latin typeface="+mn-lt"/>
            </a:endParaRPr>
          </a:p>
          <a:p>
            <a:pPr algn="just">
              <a:spcBef>
                <a:spcPts val="300"/>
              </a:spcBef>
              <a:spcAft>
                <a:spcPts val="300"/>
              </a:spcAft>
              <a:buFont typeface="Arial" pitchFamily="34" charset="0"/>
              <a:buChar char="•"/>
            </a:pPr>
            <a:endParaRPr lang="en-US" dirty="0">
              <a:latin typeface="+mn-lt"/>
            </a:endParaRPr>
          </a:p>
        </p:txBody>
      </p:sp>
      <p:sp>
        <p:nvSpPr>
          <p:cNvPr id="7" name="Rectangle 6"/>
          <p:cNvSpPr/>
          <p:nvPr/>
        </p:nvSpPr>
        <p:spPr>
          <a:xfrm>
            <a:off x="228600" y="2743200"/>
            <a:ext cx="2438400" cy="3693319"/>
          </a:xfrm>
          <a:prstGeom prst="rect">
            <a:avLst/>
          </a:prstGeom>
          <a:solidFill>
            <a:schemeClr val="tx1"/>
          </a:solidFill>
        </p:spPr>
        <p:txBody>
          <a:bodyPr wrap="square">
            <a:spAutoFit/>
          </a:bodyPr>
          <a:lstStyle/>
          <a:p>
            <a:pPr algn="just">
              <a:buFont typeface="Arial" pitchFamily="34" charset="0"/>
              <a:buChar char="•"/>
            </a:pPr>
            <a:r>
              <a:rPr lang="en-US" b="1" dirty="0">
                <a:solidFill>
                  <a:srgbClr val="FFFF00"/>
                </a:solidFill>
                <a:latin typeface="+mn-lt"/>
              </a:rPr>
              <a:t>Interrogators</a:t>
            </a:r>
            <a:r>
              <a:rPr lang="en-US" dirty="0">
                <a:solidFill>
                  <a:schemeClr val="bg1"/>
                </a:solidFill>
                <a:latin typeface="+mn-lt"/>
              </a:rPr>
              <a:t> are responsible for </a:t>
            </a:r>
            <a:r>
              <a:rPr lang="en-US" b="1" dirty="0">
                <a:solidFill>
                  <a:schemeClr val="bg1"/>
                </a:solidFill>
                <a:latin typeface="+mn-lt"/>
              </a:rPr>
              <a:t>remotely powering the tags </a:t>
            </a:r>
            <a:r>
              <a:rPr lang="en-US" dirty="0">
                <a:solidFill>
                  <a:schemeClr val="bg1"/>
                </a:solidFill>
                <a:latin typeface="+mn-lt"/>
              </a:rPr>
              <a:t>(in passive and semi-passive systems), establishing the </a:t>
            </a:r>
            <a:r>
              <a:rPr lang="en-US" b="1" dirty="0">
                <a:solidFill>
                  <a:schemeClr val="bg1"/>
                </a:solidFill>
                <a:latin typeface="+mn-lt"/>
              </a:rPr>
              <a:t>bidirectional data flow </a:t>
            </a:r>
            <a:r>
              <a:rPr lang="en-US" dirty="0">
                <a:solidFill>
                  <a:schemeClr val="bg1"/>
                </a:solidFill>
                <a:latin typeface="+mn-lt"/>
              </a:rPr>
              <a:t>between themselves and the tags, and performing analog to digital as well as digital to analog signal conversion.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pPr>
              <a:buNone/>
            </a:pPr>
            <a:r>
              <a:rPr lang="en-US" b="1" dirty="0"/>
              <a:t>RFID-transceiver, Design issues for RFID</a:t>
            </a:r>
          </a:p>
        </p:txBody>
      </p:sp>
      <p:sp>
        <p:nvSpPr>
          <p:cNvPr id="3" name="Rectangle 2"/>
          <p:cNvSpPr/>
          <p:nvPr/>
        </p:nvSpPr>
        <p:spPr>
          <a:xfrm>
            <a:off x="0" y="457200"/>
            <a:ext cx="8991600" cy="6224781"/>
          </a:xfrm>
          <a:prstGeom prst="rect">
            <a:avLst/>
          </a:prstGeom>
        </p:spPr>
        <p:txBody>
          <a:bodyPr wrap="square">
            <a:spAutoFit/>
          </a:bodyPr>
          <a:lstStyle/>
          <a:p>
            <a:pPr algn="just"/>
            <a:r>
              <a:rPr lang="en-US" b="1" u="sng" dirty="0">
                <a:latin typeface="+mn-lt"/>
              </a:rPr>
              <a:t>Applications:</a:t>
            </a:r>
          </a:p>
          <a:p>
            <a:pPr lvl="1" algn="just"/>
            <a:r>
              <a:rPr lang="en-US" dirty="0">
                <a:latin typeface="+mn-lt"/>
              </a:rPr>
              <a:t>• </a:t>
            </a:r>
            <a:r>
              <a:rPr lang="en-US" b="1" dirty="0">
                <a:latin typeface="+mn-lt"/>
              </a:rPr>
              <a:t>Aircraft identification. </a:t>
            </a:r>
          </a:p>
          <a:p>
            <a:pPr lvl="1" algn="just"/>
            <a:r>
              <a:rPr lang="en-US" dirty="0">
                <a:latin typeface="+mn-lt"/>
              </a:rPr>
              <a:t>A terrestrial terminal, radar for example, transmits a beam in the direction of an aircraft. A transponder in the airborne vehicle responds by transmitting an identification code to the initiating terminal, which can be used to mark a radar screen blip, and, in wartime, signify friend or foe.</a:t>
            </a:r>
          </a:p>
          <a:p>
            <a:pPr lvl="1" algn="just"/>
            <a:r>
              <a:rPr lang="en-US" dirty="0">
                <a:latin typeface="+mn-lt"/>
              </a:rPr>
              <a:t>• </a:t>
            </a:r>
            <a:r>
              <a:rPr lang="en-US" b="1" dirty="0">
                <a:latin typeface="+mn-lt"/>
              </a:rPr>
              <a:t>Roadway toll collection</a:t>
            </a:r>
            <a:r>
              <a:rPr lang="en-US" dirty="0">
                <a:latin typeface="+mn-lt"/>
              </a:rPr>
              <a:t>. A signal from an overhead transmitter on a toll road activates a transponder mounted on a vehicle windshield which transmits the  car ID to a toll station receiver for billing purposes.</a:t>
            </a:r>
          </a:p>
          <a:p>
            <a:pPr lvl="1" algn="just"/>
            <a:r>
              <a:rPr lang="en-US" dirty="0">
                <a:latin typeface="+mn-lt"/>
              </a:rPr>
              <a:t>• </a:t>
            </a:r>
            <a:r>
              <a:rPr lang="en-US" b="1" dirty="0">
                <a:latin typeface="+mn-lt"/>
              </a:rPr>
              <a:t>Inventory control</a:t>
            </a:r>
            <a:r>
              <a:rPr lang="en-US" dirty="0">
                <a:latin typeface="+mn-lt"/>
              </a:rPr>
              <a:t>. Tags on product cartons in a warehouse each reflect a signal to</a:t>
            </a:r>
          </a:p>
          <a:p>
            <a:pPr lvl="1" algn="just"/>
            <a:r>
              <a:rPr lang="en-US" dirty="0">
                <a:latin typeface="+mn-lt"/>
              </a:rPr>
              <a:t>a handheld reader identifying the contents of the box.</a:t>
            </a:r>
          </a:p>
          <a:p>
            <a:pPr lvl="1" algn="just"/>
            <a:r>
              <a:rPr lang="en-US" dirty="0">
                <a:latin typeface="+mn-lt"/>
              </a:rPr>
              <a:t>• </a:t>
            </a:r>
            <a:r>
              <a:rPr lang="en-US" b="1" dirty="0">
                <a:latin typeface="+mn-lt"/>
              </a:rPr>
              <a:t>Animal husbandry</a:t>
            </a:r>
            <a:r>
              <a:rPr lang="en-US" dirty="0">
                <a:latin typeface="+mn-lt"/>
              </a:rPr>
              <a:t>. Embedded tags in cows are read by RFID readers when the animals come for milking for the purpose of acquiring statistics on the milk output of each individual cow.</a:t>
            </a:r>
          </a:p>
          <a:p>
            <a:pPr algn="just"/>
            <a:endParaRPr lang="en-US" dirty="0">
              <a:latin typeface="+mn-lt"/>
            </a:endParaRPr>
          </a:p>
          <a:p>
            <a:pPr algn="just">
              <a:buFont typeface="Arial" pitchFamily="34" charset="0"/>
              <a:buChar char="•"/>
            </a:pPr>
            <a:r>
              <a:rPr lang="en-US" dirty="0">
                <a:latin typeface="+mn-lt"/>
              </a:rPr>
              <a:t>The </a:t>
            </a:r>
            <a:r>
              <a:rPr lang="en-US" b="1" dirty="0">
                <a:solidFill>
                  <a:srgbClr val="0033CC"/>
                </a:solidFill>
                <a:latin typeface="+mn-lt"/>
              </a:rPr>
              <a:t>reader </a:t>
            </a:r>
            <a:r>
              <a:rPr lang="en-US" dirty="0">
                <a:latin typeface="+mn-lt"/>
              </a:rPr>
              <a:t>has a </a:t>
            </a:r>
            <a:r>
              <a:rPr lang="en-US" b="1" dirty="0">
                <a:latin typeface="+mn-lt"/>
              </a:rPr>
              <a:t>conventional transmitter and receiver.</a:t>
            </a:r>
            <a:endParaRPr lang="en-US" dirty="0">
              <a:latin typeface="+mn-lt"/>
            </a:endParaRPr>
          </a:p>
          <a:p>
            <a:pPr algn="just">
              <a:buFont typeface="Arial" pitchFamily="34" charset="0"/>
              <a:buChar char="•"/>
            </a:pPr>
            <a:r>
              <a:rPr lang="en-US" dirty="0">
                <a:latin typeface="+mn-lt"/>
              </a:rPr>
              <a:t>The </a:t>
            </a:r>
            <a:r>
              <a:rPr lang="en-US" b="1" dirty="0">
                <a:latin typeface="+mn-lt"/>
              </a:rPr>
              <a:t>tag itself is special </a:t>
            </a:r>
            <a:r>
              <a:rPr lang="en-US" dirty="0">
                <a:latin typeface="+mn-lt"/>
              </a:rPr>
              <a:t>for this class of applications. </a:t>
            </a:r>
          </a:p>
          <a:p>
            <a:pPr algn="just">
              <a:buFont typeface="Arial" pitchFamily="34" charset="0"/>
              <a:buChar char="•"/>
            </a:pPr>
            <a:r>
              <a:rPr lang="en-US" dirty="0">
                <a:latin typeface="+mn-lt"/>
              </a:rPr>
              <a:t>It may be </a:t>
            </a:r>
            <a:r>
              <a:rPr lang="en-US" b="1" dirty="0">
                <a:latin typeface="+mn-lt"/>
              </a:rPr>
              <a:t>passive,</a:t>
            </a:r>
            <a:r>
              <a:rPr lang="en-US" dirty="0">
                <a:latin typeface="+mn-lt"/>
              </a:rPr>
              <a:t> receiving its power for retransmission from the signal sent from the reader, or it may have an </a:t>
            </a:r>
            <a:r>
              <a:rPr lang="en-US" b="1" dirty="0">
                <a:latin typeface="+mn-lt"/>
              </a:rPr>
              <a:t>active</a:t>
            </a:r>
            <a:r>
              <a:rPr lang="en-US" dirty="0">
                <a:latin typeface="+mn-lt"/>
              </a:rPr>
              <a:t> receiver and transmitter and embedded long-life battery. </a:t>
            </a:r>
          </a:p>
          <a:p>
            <a:pPr algn="just">
              <a:buFont typeface="Arial" pitchFamily="34" charset="0"/>
              <a:buChar char="•"/>
            </a:pPr>
            <a:r>
              <a:rPr lang="en-US" dirty="0">
                <a:latin typeface="+mn-lt"/>
              </a:rPr>
              <a:t>RFID tag has </a:t>
            </a:r>
            <a:r>
              <a:rPr lang="en-US" b="1" dirty="0">
                <a:latin typeface="+mn-lt"/>
              </a:rPr>
              <a:t>no signal inputs or outputs</a:t>
            </a:r>
            <a:r>
              <a:rPr lang="en-US" dirty="0">
                <a:latin typeface="+mn-lt"/>
              </a:rPr>
              <a:t>, but just transmits a </a:t>
            </a:r>
            <a:r>
              <a:rPr lang="en-US" b="1" dirty="0">
                <a:latin typeface="+mn-lt"/>
              </a:rPr>
              <a:t>response </a:t>
            </a:r>
            <a:r>
              <a:rPr lang="en-US" dirty="0">
                <a:latin typeface="+mn-lt"/>
              </a:rPr>
              <a:t>of internal information </a:t>
            </a:r>
            <a:r>
              <a:rPr lang="en-US" b="1" dirty="0">
                <a:latin typeface="+mn-lt"/>
              </a:rPr>
              <a:t>upon receipt of a trigger </a:t>
            </a:r>
            <a:r>
              <a:rPr lang="en-US" dirty="0">
                <a:latin typeface="+mn-lt"/>
              </a:rPr>
              <a:t>transmission. </a:t>
            </a:r>
          </a:p>
          <a:p>
            <a:pPr algn="just">
              <a:spcBef>
                <a:spcPts val="300"/>
              </a:spcBef>
              <a:spcAft>
                <a:spcPts val="300"/>
              </a:spcAft>
              <a:buFont typeface="Arial" pitchFamily="34" charset="0"/>
              <a:buChar char="•"/>
            </a:pPr>
            <a:endParaRPr lang="en-US" dirty="0">
              <a:latin typeface="+mn-l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0" y="0"/>
            <a:ext cx="9296400" cy="367216"/>
          </a:xfrm>
          <a:prstGeom prst="rect">
            <a:avLst/>
          </a:prstGeom>
          <a:solidFill>
            <a:srgbClr val="FFCCCC"/>
          </a:solidFill>
        </p:spPr>
        <p:txBody>
          <a:bodyPr wrap="square">
            <a:spAutoFit/>
          </a:bodyPr>
          <a:lstStyle/>
          <a:p>
            <a:pPr>
              <a:buNone/>
            </a:pPr>
            <a:r>
              <a:rPr lang="en-US" b="1" dirty="0"/>
              <a:t>RFID-transceiver, Design issues for RFID</a:t>
            </a:r>
          </a:p>
        </p:txBody>
      </p:sp>
      <p:sp>
        <p:nvSpPr>
          <p:cNvPr id="4" name="Rectangle 3"/>
          <p:cNvSpPr/>
          <p:nvPr/>
        </p:nvSpPr>
        <p:spPr>
          <a:xfrm>
            <a:off x="0" y="381000"/>
            <a:ext cx="8991600" cy="6047809"/>
          </a:xfrm>
          <a:prstGeom prst="rect">
            <a:avLst/>
          </a:prstGeom>
        </p:spPr>
        <p:txBody>
          <a:bodyPr wrap="square">
            <a:spAutoFit/>
          </a:bodyPr>
          <a:lstStyle/>
          <a:p>
            <a:pPr algn="just">
              <a:spcBef>
                <a:spcPts val="300"/>
              </a:spcBef>
              <a:spcAft>
                <a:spcPts val="300"/>
              </a:spcAft>
              <a:buFont typeface="Arial" pitchFamily="34" charset="0"/>
              <a:buChar char="•"/>
            </a:pPr>
            <a:r>
              <a:rPr lang="en-US" dirty="0">
                <a:latin typeface="+mn-lt"/>
              </a:rPr>
              <a:t>The tag may incorporate an </a:t>
            </a:r>
            <a:r>
              <a:rPr lang="en-US" b="1" dirty="0">
                <a:latin typeface="+mn-lt"/>
              </a:rPr>
              <a:t>external sensor element </a:t>
            </a:r>
            <a:r>
              <a:rPr lang="en-US" dirty="0">
                <a:latin typeface="+mn-lt"/>
              </a:rPr>
              <a:t>whose measurement values can be read in a similar manner to the tag’s internal memory.</a:t>
            </a:r>
          </a:p>
          <a:p>
            <a:pPr algn="just">
              <a:spcBef>
                <a:spcPts val="300"/>
              </a:spcBef>
              <a:spcAft>
                <a:spcPts val="300"/>
              </a:spcAft>
              <a:buFont typeface="Arial" pitchFamily="34" charset="0"/>
              <a:buChar char="•"/>
            </a:pPr>
            <a:r>
              <a:rPr lang="en-US" dirty="0">
                <a:latin typeface="+mn-lt"/>
              </a:rPr>
              <a:t>A read-write tag has </a:t>
            </a:r>
            <a:r>
              <a:rPr lang="en-US" b="1" dirty="0">
                <a:latin typeface="+mn-lt"/>
              </a:rPr>
              <a:t>memory</a:t>
            </a:r>
            <a:r>
              <a:rPr lang="en-US" dirty="0">
                <a:latin typeface="+mn-lt"/>
              </a:rPr>
              <a:t> that can be modified by the reader.</a:t>
            </a:r>
          </a:p>
          <a:p>
            <a:pPr algn="just">
              <a:spcBef>
                <a:spcPts val="300"/>
              </a:spcBef>
              <a:spcAft>
                <a:spcPts val="300"/>
              </a:spcAft>
            </a:pPr>
            <a:r>
              <a:rPr lang="en-US" b="1" u="sng" dirty="0">
                <a:solidFill>
                  <a:srgbClr val="0000FF"/>
                </a:solidFill>
                <a:latin typeface="+mn-lt"/>
              </a:rPr>
              <a:t>Operation</a:t>
            </a:r>
          </a:p>
          <a:p>
            <a:pPr lvl="1" algn="just">
              <a:spcBef>
                <a:spcPts val="300"/>
              </a:spcBef>
              <a:spcAft>
                <a:spcPts val="300"/>
              </a:spcAft>
              <a:buFont typeface="Arial" pitchFamily="34" charset="0"/>
              <a:buChar char="•"/>
            </a:pPr>
            <a:r>
              <a:rPr lang="en-US" dirty="0">
                <a:latin typeface="+mn-lt"/>
              </a:rPr>
              <a:t>The reader transmits an interrogation signal, which is received by the tag. </a:t>
            </a:r>
          </a:p>
          <a:p>
            <a:pPr lvl="1" algn="just">
              <a:spcBef>
                <a:spcPts val="300"/>
              </a:spcBef>
              <a:spcAft>
                <a:spcPts val="300"/>
              </a:spcAft>
              <a:buFont typeface="Arial" pitchFamily="34" charset="0"/>
              <a:buChar char="•"/>
            </a:pPr>
            <a:r>
              <a:rPr lang="en-US" dirty="0">
                <a:latin typeface="+mn-lt"/>
              </a:rPr>
              <a:t>The tag may alter the incoming carrier signal in some unique manner and reflect it back, or its transmitting circuit may be triggered to read its ID code residing in memory and to transmit this code back to the receiver. </a:t>
            </a:r>
          </a:p>
          <a:p>
            <a:pPr lvl="1" algn="just">
              <a:spcBef>
                <a:spcPts val="300"/>
              </a:spcBef>
              <a:spcAft>
                <a:spcPts val="300"/>
              </a:spcAft>
              <a:buFont typeface="Arial" pitchFamily="34" charset="0"/>
              <a:buChar char="•"/>
            </a:pPr>
            <a:r>
              <a:rPr lang="en-US" b="1" dirty="0">
                <a:latin typeface="+mn-lt"/>
              </a:rPr>
              <a:t>Active tags have greater range than passive tags</a:t>
            </a:r>
            <a:r>
              <a:rPr lang="en-US" dirty="0">
                <a:latin typeface="+mn-lt"/>
              </a:rPr>
              <a:t>. If the </a:t>
            </a:r>
            <a:r>
              <a:rPr lang="en-US" b="1" dirty="0">
                <a:solidFill>
                  <a:srgbClr val="960000"/>
                </a:solidFill>
                <a:latin typeface="+mn-lt"/>
              </a:rPr>
              <a:t>tag is moving in relation to the receiver</a:t>
            </a:r>
            <a:r>
              <a:rPr lang="en-US" dirty="0">
                <a:latin typeface="+mn-lt"/>
              </a:rPr>
              <a:t>, such as in the case of toll collection on a highway or parts moving on a conveyer belt, the </a:t>
            </a:r>
            <a:r>
              <a:rPr lang="en-US" b="1" dirty="0">
                <a:latin typeface="+mn-lt"/>
              </a:rPr>
              <a:t>data transfer must take place fast enough </a:t>
            </a:r>
            <a:r>
              <a:rPr lang="en-US" dirty="0">
                <a:latin typeface="+mn-lt"/>
              </a:rPr>
              <a:t>to be complete </a:t>
            </a:r>
            <a:r>
              <a:rPr lang="en-US" b="1" dirty="0">
                <a:latin typeface="+mn-lt"/>
              </a:rPr>
              <a:t>before the tag is out of range.</a:t>
            </a:r>
          </a:p>
          <a:p>
            <a:pPr algn="just">
              <a:spcBef>
                <a:spcPts val="300"/>
              </a:spcBef>
              <a:spcAft>
                <a:spcPts val="300"/>
              </a:spcAft>
            </a:pPr>
            <a:r>
              <a:rPr lang="en-US" b="1" u="sng" dirty="0">
                <a:solidFill>
                  <a:srgbClr val="0033CC"/>
                </a:solidFill>
                <a:latin typeface="+mn-lt"/>
              </a:rPr>
              <a:t>Design issues:</a:t>
            </a:r>
          </a:p>
          <a:p>
            <a:pPr lvl="1" algn="just">
              <a:spcBef>
                <a:spcPts val="300"/>
              </a:spcBef>
              <a:spcAft>
                <a:spcPts val="300"/>
              </a:spcAft>
            </a:pPr>
            <a:r>
              <a:rPr lang="en-US" dirty="0">
                <a:latin typeface="+mn-lt"/>
              </a:rPr>
              <a:t>• </a:t>
            </a:r>
            <a:r>
              <a:rPr lang="en-US" b="1" dirty="0">
                <a:solidFill>
                  <a:srgbClr val="960000"/>
                </a:solidFill>
                <a:latin typeface="+mn-lt"/>
              </a:rPr>
              <a:t>Tag orientation </a:t>
            </a:r>
            <a:r>
              <a:rPr lang="en-US" dirty="0">
                <a:latin typeface="+mn-lt"/>
              </a:rPr>
              <a:t>is likely to be </a:t>
            </a:r>
            <a:r>
              <a:rPr lang="en-US" b="1" dirty="0">
                <a:latin typeface="+mn-lt"/>
              </a:rPr>
              <a:t>random</a:t>
            </a:r>
            <a:r>
              <a:rPr lang="en-US" dirty="0">
                <a:latin typeface="+mn-lt"/>
              </a:rPr>
              <a:t>, so tag and reader antennas must be designed to give the </a:t>
            </a:r>
            <a:r>
              <a:rPr lang="en-US" b="1" dirty="0">
                <a:latin typeface="+mn-lt"/>
              </a:rPr>
              <a:t>required range for any orientation</a:t>
            </a:r>
            <a:r>
              <a:rPr lang="en-US" dirty="0">
                <a:latin typeface="+mn-lt"/>
              </a:rPr>
              <a:t>.</a:t>
            </a:r>
          </a:p>
          <a:p>
            <a:pPr lvl="1" algn="just">
              <a:spcBef>
                <a:spcPts val="300"/>
              </a:spcBef>
              <a:spcAft>
                <a:spcPts val="300"/>
              </a:spcAft>
            </a:pPr>
            <a:r>
              <a:rPr lang="en-US" dirty="0">
                <a:latin typeface="+mn-lt"/>
              </a:rPr>
              <a:t>• </a:t>
            </a:r>
            <a:r>
              <a:rPr lang="en-US" b="1" dirty="0">
                <a:solidFill>
                  <a:srgbClr val="960000"/>
                </a:solidFill>
                <a:latin typeface="+mn-lt"/>
              </a:rPr>
              <a:t>Multiple tags </a:t>
            </a:r>
            <a:r>
              <a:rPr lang="en-US" dirty="0">
                <a:latin typeface="+mn-lt"/>
              </a:rPr>
              <a:t>within the transmission range can </a:t>
            </a:r>
            <a:r>
              <a:rPr lang="en-US" b="1" dirty="0">
                <a:latin typeface="+mn-lt"/>
              </a:rPr>
              <a:t>cause return message collisions</a:t>
            </a:r>
            <a:r>
              <a:rPr lang="en-US" dirty="0">
                <a:latin typeface="+mn-lt"/>
              </a:rPr>
              <a:t>. One way to avoid this is by giving the </a:t>
            </a:r>
            <a:r>
              <a:rPr lang="en-US" b="1" dirty="0">
                <a:latin typeface="+mn-lt"/>
              </a:rPr>
              <a:t>tags random delay times for response</a:t>
            </a:r>
            <a:r>
              <a:rPr lang="en-US" dirty="0">
                <a:latin typeface="+mn-lt"/>
              </a:rPr>
              <a:t>, which may allow several tags to be interrogated at once.</a:t>
            </a:r>
          </a:p>
          <a:p>
            <a:pPr lvl="1" algn="just">
              <a:spcBef>
                <a:spcPts val="300"/>
              </a:spcBef>
              <a:spcAft>
                <a:spcPts val="300"/>
              </a:spcAft>
            </a:pPr>
            <a:r>
              <a:rPr lang="en-US" dirty="0">
                <a:latin typeface="+mn-lt"/>
              </a:rPr>
              <a:t>• Tag data </a:t>
            </a:r>
            <a:r>
              <a:rPr lang="en-US" b="1" dirty="0">
                <a:solidFill>
                  <a:srgbClr val="960000"/>
                </a:solidFill>
                <a:latin typeface="+mn-lt"/>
              </a:rPr>
              <a:t>must be coded </a:t>
            </a:r>
            <a:r>
              <a:rPr lang="en-US" dirty="0">
                <a:latin typeface="+mn-lt"/>
              </a:rPr>
              <a:t>to </a:t>
            </a:r>
            <a:r>
              <a:rPr lang="en-US" b="1" dirty="0">
                <a:latin typeface="+mn-lt"/>
              </a:rPr>
              <a:t>prevent misreading.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t="14151" r="3325" b="16038"/>
          <a:stretch>
            <a:fillRect/>
          </a:stretch>
        </p:blipFill>
        <p:spPr bwMode="auto">
          <a:xfrm>
            <a:off x="762000" y="2667000"/>
            <a:ext cx="7891462" cy="2819400"/>
          </a:xfrm>
          <a:prstGeom prst="rect">
            <a:avLst/>
          </a:prstGeom>
          <a:noFill/>
          <a:ln w="9525">
            <a:noFill/>
            <a:miter lim="800000"/>
            <a:headEnd/>
            <a:tailEnd/>
          </a:ln>
          <a:effectLst/>
        </p:spPr>
      </p:pic>
      <p:grpSp>
        <p:nvGrpSpPr>
          <p:cNvPr id="8" name="Group 7"/>
          <p:cNvGrpSpPr/>
          <p:nvPr/>
        </p:nvGrpSpPr>
        <p:grpSpPr>
          <a:xfrm>
            <a:off x="2514600" y="381000"/>
            <a:ext cx="3276600" cy="2423087"/>
            <a:chOff x="2514600" y="152400"/>
            <a:chExt cx="3276600" cy="2727887"/>
          </a:xfrm>
        </p:grpSpPr>
        <p:pic>
          <p:nvPicPr>
            <p:cNvPr id="2050" name="Picture 2" descr="E:\tharani_srm\fast track 2024-25 odd\EM-Wave.gif"/>
            <p:cNvPicPr>
              <a:picLocks noChangeAspect="1" noChangeArrowheads="1" noCrop="1"/>
            </p:cNvPicPr>
            <p:nvPr/>
          </p:nvPicPr>
          <p:blipFill>
            <a:blip r:embed="rId3"/>
            <a:srcRect/>
            <a:stretch>
              <a:fillRect/>
            </a:stretch>
          </p:blipFill>
          <p:spPr bwMode="auto">
            <a:xfrm>
              <a:off x="2514600" y="152400"/>
              <a:ext cx="3276600" cy="2727887"/>
            </a:xfrm>
            <a:prstGeom prst="rect">
              <a:avLst/>
            </a:prstGeom>
            <a:noFill/>
          </p:spPr>
        </p:pic>
        <p:sp>
          <p:nvSpPr>
            <p:cNvPr id="7" name="Rectangle 6"/>
            <p:cNvSpPr/>
            <p:nvPr/>
          </p:nvSpPr>
          <p:spPr>
            <a:xfrm>
              <a:off x="2971800" y="228600"/>
              <a:ext cx="2519472" cy="369332"/>
            </a:xfrm>
            <a:prstGeom prst="rect">
              <a:avLst/>
            </a:prstGeom>
          </p:spPr>
          <p:txBody>
            <a:bodyPr wrap="none">
              <a:spAutoFit/>
            </a:bodyPr>
            <a:lstStyle/>
            <a:p>
              <a:r>
                <a:rPr lang="en-US" b="1" dirty="0">
                  <a:latin typeface="+mn-lt"/>
                </a:rPr>
                <a:t>Propagation of EM wave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p>
        </p:txBody>
      </p:sp>
      <p:sp>
        <p:nvSpPr>
          <p:cNvPr id="8" name="Rectangle 7"/>
          <p:cNvSpPr/>
          <p:nvPr/>
        </p:nvSpPr>
        <p:spPr>
          <a:xfrm>
            <a:off x="381000" y="609600"/>
            <a:ext cx="8763000" cy="5632311"/>
          </a:xfrm>
          <a:prstGeom prst="rect">
            <a:avLst/>
          </a:prstGeom>
        </p:spPr>
        <p:txBody>
          <a:bodyPr wrap="square">
            <a:spAutoFit/>
          </a:bodyPr>
          <a:lstStyle/>
          <a:p>
            <a:pPr algn="just"/>
            <a:r>
              <a:rPr lang="en-US" b="1" u="sng" dirty="0">
                <a:solidFill>
                  <a:srgbClr val="0000FF"/>
                </a:solidFill>
                <a:latin typeface="+mn-lt"/>
              </a:rPr>
              <a:t>4. Polarization</a:t>
            </a:r>
          </a:p>
          <a:p>
            <a:pPr algn="just">
              <a:buFont typeface="Arial" pitchFamily="34" charset="0"/>
              <a:buChar char="•"/>
            </a:pPr>
            <a:r>
              <a:rPr lang="en-US" b="1" dirty="0">
                <a:latin typeface="+mn-lt"/>
              </a:rPr>
              <a:t>Electromagnetic radiation </a:t>
            </a:r>
            <a:r>
              <a:rPr lang="en-US" dirty="0">
                <a:latin typeface="+mn-lt"/>
              </a:rPr>
              <a:t>is composed of a </a:t>
            </a:r>
            <a:r>
              <a:rPr lang="en-US" b="1" dirty="0">
                <a:latin typeface="+mn-lt"/>
              </a:rPr>
              <a:t>magnetic field and an electric field</a:t>
            </a:r>
            <a:r>
              <a:rPr lang="en-US" dirty="0">
                <a:latin typeface="+mn-lt"/>
              </a:rPr>
              <a:t>. </a:t>
            </a:r>
          </a:p>
          <a:p>
            <a:pPr algn="just">
              <a:buFont typeface="Arial" pitchFamily="34" charset="0"/>
              <a:buChar char="•"/>
            </a:pPr>
            <a:r>
              <a:rPr lang="en-US" dirty="0">
                <a:latin typeface="+mn-lt"/>
              </a:rPr>
              <a:t>In the far field, beyond around a wavelength from the antenna, these fields are at </a:t>
            </a:r>
            <a:r>
              <a:rPr lang="en-US" b="1" dirty="0">
                <a:latin typeface="+mn-lt"/>
              </a:rPr>
              <a:t>right</a:t>
            </a:r>
          </a:p>
          <a:p>
            <a:pPr algn="just"/>
            <a:r>
              <a:rPr lang="en-US" b="1" dirty="0">
                <a:latin typeface="+mn-lt"/>
              </a:rPr>
              <a:t>angles to each other, and both are in a plane normal to the direction of propagation.</a:t>
            </a:r>
          </a:p>
          <a:p>
            <a:pPr algn="just">
              <a:buFont typeface="Arial" pitchFamily="34" charset="0"/>
              <a:buChar char="•"/>
            </a:pPr>
            <a:r>
              <a:rPr lang="en-US" dirty="0">
                <a:solidFill>
                  <a:srgbClr val="960000"/>
                </a:solidFill>
                <a:latin typeface="+mn-lt"/>
              </a:rPr>
              <a:t>The direction of polarization refers to the </a:t>
            </a:r>
            <a:r>
              <a:rPr lang="en-US" b="1" dirty="0">
                <a:solidFill>
                  <a:srgbClr val="960000"/>
                </a:solidFill>
                <a:latin typeface="+mn-lt"/>
              </a:rPr>
              <a:t>direction of the electric field in relation to</a:t>
            </a:r>
          </a:p>
          <a:p>
            <a:pPr algn="just"/>
            <a:r>
              <a:rPr lang="en-US" b="1" dirty="0">
                <a:solidFill>
                  <a:srgbClr val="960000"/>
                </a:solidFill>
                <a:latin typeface="+mn-lt"/>
              </a:rPr>
              <a:t>the earth. </a:t>
            </a:r>
          </a:p>
          <a:p>
            <a:pPr algn="just"/>
            <a:r>
              <a:rPr lang="en-US" b="1" dirty="0">
                <a:solidFill>
                  <a:srgbClr val="B911A5"/>
                </a:solidFill>
                <a:latin typeface="+mn-lt"/>
              </a:rPr>
              <a:t>1. Linear polarization </a:t>
            </a:r>
            <a:r>
              <a:rPr lang="en-US" dirty="0">
                <a:latin typeface="+mn-lt"/>
              </a:rPr>
              <a:t>is created by a </a:t>
            </a:r>
            <a:r>
              <a:rPr lang="en-US" b="1" dirty="0">
                <a:latin typeface="+mn-lt"/>
              </a:rPr>
              <a:t>straight wire antenna</a:t>
            </a:r>
            <a:r>
              <a:rPr lang="en-US" dirty="0">
                <a:latin typeface="+mn-lt"/>
              </a:rPr>
              <a:t>. </a:t>
            </a:r>
          </a:p>
          <a:p>
            <a:pPr lvl="1" algn="just">
              <a:buFont typeface="Arial" pitchFamily="34" charset="0"/>
              <a:buChar char="•"/>
            </a:pPr>
            <a:r>
              <a:rPr lang="en-US" dirty="0">
                <a:latin typeface="+mn-lt"/>
              </a:rPr>
              <a:t>A wire antenna </a:t>
            </a:r>
            <a:r>
              <a:rPr lang="en-US" b="1" dirty="0">
                <a:latin typeface="+mn-lt"/>
              </a:rPr>
              <a:t>parallel to the earth </a:t>
            </a:r>
            <a:r>
              <a:rPr lang="en-US" dirty="0">
                <a:latin typeface="+mn-lt"/>
              </a:rPr>
              <a:t>is </a:t>
            </a:r>
            <a:r>
              <a:rPr lang="en-US" b="1" dirty="0">
                <a:solidFill>
                  <a:srgbClr val="960000"/>
                </a:solidFill>
                <a:latin typeface="+mn-lt"/>
              </a:rPr>
              <a:t>horizontally polarized </a:t>
            </a:r>
            <a:r>
              <a:rPr lang="en-US" dirty="0">
                <a:latin typeface="+mn-lt"/>
              </a:rPr>
              <a:t>and a wire antenna </a:t>
            </a:r>
            <a:r>
              <a:rPr lang="en-US" b="1" dirty="0">
                <a:latin typeface="+mn-lt"/>
              </a:rPr>
              <a:t>normal to the earth </a:t>
            </a:r>
            <a:r>
              <a:rPr lang="en-US" dirty="0">
                <a:latin typeface="+mn-lt"/>
              </a:rPr>
              <a:t>is </a:t>
            </a:r>
            <a:r>
              <a:rPr lang="en-US" b="1" dirty="0">
                <a:solidFill>
                  <a:srgbClr val="960000"/>
                </a:solidFill>
                <a:latin typeface="+mn-lt"/>
              </a:rPr>
              <a:t>vertically  polarized</a:t>
            </a:r>
            <a:r>
              <a:rPr lang="en-US" dirty="0">
                <a:latin typeface="+mn-lt"/>
              </a:rPr>
              <a:t>.</a:t>
            </a:r>
          </a:p>
          <a:p>
            <a:pPr algn="just"/>
            <a:r>
              <a:rPr lang="en-US" b="1" dirty="0">
                <a:solidFill>
                  <a:srgbClr val="B911A5"/>
                </a:solidFill>
                <a:latin typeface="+mn-lt"/>
              </a:rPr>
              <a:t>2. Elliptical polarization :</a:t>
            </a:r>
            <a:r>
              <a:rPr lang="en-US" dirty="0">
                <a:latin typeface="+mn-lt"/>
              </a:rPr>
              <a:t>The electric and magnetic fields may </a:t>
            </a:r>
            <a:r>
              <a:rPr lang="en-US" b="1" dirty="0">
                <a:latin typeface="+mn-lt"/>
              </a:rPr>
              <a:t>rotate in their plane </a:t>
            </a:r>
            <a:r>
              <a:rPr lang="en-US" dirty="0">
                <a:latin typeface="+mn-lt"/>
              </a:rPr>
              <a:t>around the direction of propagation</a:t>
            </a:r>
          </a:p>
          <a:p>
            <a:pPr lvl="1" algn="just">
              <a:buFont typeface="Arial" pitchFamily="34" charset="0"/>
              <a:buChar char="•"/>
            </a:pPr>
            <a:r>
              <a:rPr lang="en-US" dirty="0">
                <a:latin typeface="+mn-lt"/>
              </a:rPr>
              <a:t>created by perpendicular antenna elements being fed by RF signals on the communication frequency that are </a:t>
            </a:r>
            <a:r>
              <a:rPr lang="en-US" b="1" dirty="0">
                <a:latin typeface="+mn-lt"/>
              </a:rPr>
              <a:t>not in the same time phase </a:t>
            </a:r>
            <a:r>
              <a:rPr lang="en-US" dirty="0">
                <a:latin typeface="+mn-lt"/>
              </a:rPr>
              <a:t>with each other.</a:t>
            </a:r>
          </a:p>
          <a:p>
            <a:pPr algn="just"/>
            <a:r>
              <a:rPr lang="en-US" b="1" dirty="0">
                <a:solidFill>
                  <a:srgbClr val="B911A5"/>
                </a:solidFill>
                <a:latin typeface="+mn-lt"/>
              </a:rPr>
              <a:t>3. Circular polarization </a:t>
            </a:r>
            <a:r>
              <a:rPr lang="en-US" dirty="0">
                <a:latin typeface="+mn-lt"/>
              </a:rPr>
              <a:t>results when these elements are fed by equal power RF signals which </a:t>
            </a:r>
            <a:r>
              <a:rPr lang="en-US" b="1" dirty="0">
                <a:latin typeface="+mn-lt"/>
              </a:rPr>
              <a:t>differ in phase by 90</a:t>
            </a:r>
            <a:r>
              <a:rPr lang="en-US" dirty="0">
                <a:latin typeface="+mn-lt"/>
              </a:rPr>
              <a:t>°, which causes the electric (and magnetic) field to make a complete 360° rotation every period of the wave (a time of 1/frequency seconds)</a:t>
            </a:r>
          </a:p>
          <a:p>
            <a:pPr lvl="1" algn="just">
              <a:buFont typeface="Arial" pitchFamily="34" charset="0"/>
              <a:buChar char="•"/>
            </a:pPr>
            <a:r>
              <a:rPr lang="en-US" b="1" dirty="0">
                <a:solidFill>
                  <a:srgbClr val="960000"/>
                </a:solidFill>
                <a:latin typeface="+mn-lt"/>
              </a:rPr>
              <a:t>Helical antenna</a:t>
            </a:r>
            <a:r>
              <a:rPr lang="en-US" dirty="0">
                <a:latin typeface="+mn-lt"/>
              </a:rPr>
              <a:t>, produce </a:t>
            </a:r>
            <a:r>
              <a:rPr lang="en-US" b="1" dirty="0">
                <a:latin typeface="+mn-lt"/>
              </a:rPr>
              <a:t>elliptic or circular polarization </a:t>
            </a:r>
            <a:r>
              <a:rPr lang="en-US" dirty="0">
                <a:latin typeface="+mn-lt"/>
              </a:rPr>
              <a:t>inherently, without having two feed points.</a:t>
            </a:r>
          </a:p>
          <a:p>
            <a:pPr lvl="1" algn="just"/>
            <a:r>
              <a:rPr lang="en-US" dirty="0">
                <a:latin typeface="+mn-lt"/>
              </a:rPr>
              <a:t> </a:t>
            </a:r>
          </a:p>
          <a:p>
            <a:pPr algn="just"/>
            <a:endParaRPr lang="en-US" b="1" dirty="0">
              <a:solidFill>
                <a:srgbClr val="0000FF"/>
              </a:solidFill>
              <a:latin typeface="+mn-lt"/>
            </a:endParaRPr>
          </a:p>
        </p:txBody>
      </p:sp>
      <p:grpSp>
        <p:nvGrpSpPr>
          <p:cNvPr id="6" name="Group 5"/>
          <p:cNvGrpSpPr/>
          <p:nvPr/>
        </p:nvGrpSpPr>
        <p:grpSpPr>
          <a:xfrm>
            <a:off x="609600" y="5290457"/>
            <a:ext cx="7467600" cy="1567543"/>
            <a:chOff x="609600" y="5290457"/>
            <a:chExt cx="7467600" cy="1567543"/>
          </a:xfrm>
        </p:grpSpPr>
        <p:pic>
          <p:nvPicPr>
            <p:cNvPr id="4" name="Picture 2"/>
            <p:cNvPicPr>
              <a:picLocks noChangeAspect="1" noChangeArrowheads="1"/>
            </p:cNvPicPr>
            <p:nvPr/>
          </p:nvPicPr>
          <p:blipFill>
            <a:blip r:embed="rId2"/>
            <a:srcRect l="6824" r="26303" b="62731"/>
            <a:stretch>
              <a:fillRect/>
            </a:stretch>
          </p:blipFill>
          <p:spPr bwMode="auto">
            <a:xfrm>
              <a:off x="609600" y="5290457"/>
              <a:ext cx="3200400" cy="1567543"/>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7090" t="47563" r="18463" b="20169"/>
            <a:stretch>
              <a:fillRect/>
            </a:stretch>
          </p:blipFill>
          <p:spPr bwMode="auto">
            <a:xfrm>
              <a:off x="4419600" y="5312229"/>
              <a:ext cx="3657600" cy="1393371"/>
            </a:xfrm>
            <a:prstGeom prst="rect">
              <a:avLst/>
            </a:prstGeom>
            <a:noFill/>
            <a:ln w="9525">
              <a:noFill/>
              <a:miter lim="800000"/>
              <a:headEnd/>
              <a:tailEnd/>
            </a:ln>
            <a:effec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r>
              <a:rPr lang="en-US" sz="2400" b="1" dirty="0">
                <a:solidFill>
                  <a:srgbClr val="0000FF"/>
                </a:solidFill>
              </a:rPr>
              <a:t>Polarization</a:t>
            </a:r>
            <a:r>
              <a:rPr lang="en-US" sz="2400" b="1" dirty="0">
                <a:solidFill>
                  <a:srgbClr val="C00000"/>
                </a:solidFill>
              </a:rPr>
              <a:t>-cont..</a:t>
            </a:r>
            <a:endParaRPr lang="en-US" sz="2400" b="1" dirty="0">
              <a:solidFill>
                <a:srgbClr val="0000FF"/>
              </a:solidFill>
            </a:endParaRPr>
          </a:p>
        </p:txBody>
      </p:sp>
      <p:sp>
        <p:nvSpPr>
          <p:cNvPr id="8" name="Rectangle 7"/>
          <p:cNvSpPr/>
          <p:nvPr/>
        </p:nvSpPr>
        <p:spPr>
          <a:xfrm>
            <a:off x="381000" y="609600"/>
            <a:ext cx="8610600" cy="6924973"/>
          </a:xfrm>
          <a:prstGeom prst="rect">
            <a:avLst/>
          </a:prstGeom>
        </p:spPr>
        <p:txBody>
          <a:bodyPr wrap="square">
            <a:spAutoFit/>
          </a:bodyPr>
          <a:lstStyle/>
          <a:p>
            <a:pPr algn="just">
              <a:buFont typeface="Arial" pitchFamily="34" charset="0"/>
              <a:buChar char="•"/>
            </a:pPr>
            <a:r>
              <a:rPr lang="en-US" b="1" dirty="0">
                <a:latin typeface="+mn-lt"/>
              </a:rPr>
              <a:t>Two types of elliptical polarization</a:t>
            </a:r>
            <a:r>
              <a:rPr lang="en-US" dirty="0">
                <a:latin typeface="+mn-lt"/>
              </a:rPr>
              <a:t>, </a:t>
            </a:r>
            <a:r>
              <a:rPr lang="en-US" b="1" dirty="0">
                <a:solidFill>
                  <a:srgbClr val="960000"/>
                </a:solidFill>
                <a:latin typeface="+mn-lt"/>
              </a:rPr>
              <a:t>right hand and left hand</a:t>
            </a:r>
            <a:r>
              <a:rPr lang="en-US" dirty="0">
                <a:latin typeface="+mn-lt"/>
              </a:rPr>
              <a:t>, which are distinguished by the </a:t>
            </a:r>
            <a:r>
              <a:rPr lang="en-US" b="1" dirty="0">
                <a:latin typeface="+mn-lt"/>
              </a:rPr>
              <a:t>direction of rotation of the electric field</a:t>
            </a:r>
          </a:p>
          <a:p>
            <a:pPr algn="just">
              <a:buFont typeface="Arial" pitchFamily="34" charset="0"/>
              <a:buChar char="•"/>
            </a:pPr>
            <a:r>
              <a:rPr lang="en-US" dirty="0">
                <a:latin typeface="+mn-lt"/>
              </a:rPr>
              <a:t>The polarization of a wave, or an antenna, is </a:t>
            </a:r>
            <a:r>
              <a:rPr lang="en-US" b="1" dirty="0">
                <a:latin typeface="+mn-lt"/>
              </a:rPr>
              <a:t>important </a:t>
            </a:r>
            <a:r>
              <a:rPr lang="en-US" dirty="0">
                <a:latin typeface="+mn-lt"/>
              </a:rPr>
              <a:t>for several reasons. </a:t>
            </a:r>
          </a:p>
          <a:p>
            <a:pPr algn="just">
              <a:buFont typeface="Arial" pitchFamily="34" charset="0"/>
              <a:buChar char="•"/>
            </a:pPr>
            <a:r>
              <a:rPr lang="en-US" dirty="0">
                <a:latin typeface="+mn-lt"/>
              </a:rPr>
              <a:t>A </a:t>
            </a:r>
            <a:r>
              <a:rPr lang="en-US" b="1" dirty="0">
                <a:latin typeface="+mn-lt"/>
              </a:rPr>
              <a:t>horizontally polarized receiving antenna cannot receive vertically polarized radiation</a:t>
            </a:r>
          </a:p>
          <a:p>
            <a:pPr algn="just"/>
            <a:r>
              <a:rPr lang="en-US" dirty="0">
                <a:latin typeface="+mn-lt"/>
              </a:rPr>
              <a:t>from a vertical transmitting antenna, and vice versa. </a:t>
            </a:r>
          </a:p>
          <a:p>
            <a:pPr lvl="1" algn="just">
              <a:buFont typeface="Arial" pitchFamily="34" charset="0"/>
              <a:buChar char="•"/>
            </a:pPr>
            <a:r>
              <a:rPr lang="en-US" dirty="0">
                <a:latin typeface="+mn-lt"/>
              </a:rPr>
              <a:t>Similarly, </a:t>
            </a:r>
            <a:r>
              <a:rPr lang="en-US" b="1" dirty="0">
                <a:latin typeface="+mn-lt"/>
              </a:rPr>
              <a:t>right-hand and left-hand circular antenna systems </a:t>
            </a:r>
            <a:r>
              <a:rPr lang="en-US" dirty="0">
                <a:latin typeface="+mn-lt"/>
              </a:rPr>
              <a:t>are </a:t>
            </a:r>
            <a:r>
              <a:rPr lang="en-US" b="1" dirty="0">
                <a:solidFill>
                  <a:srgbClr val="FF0000"/>
                </a:solidFill>
                <a:latin typeface="+mn-lt"/>
              </a:rPr>
              <a:t>not compatible</a:t>
            </a:r>
            <a:r>
              <a:rPr lang="en-US" dirty="0">
                <a:solidFill>
                  <a:srgbClr val="FF0000"/>
                </a:solidFill>
                <a:latin typeface="+mn-lt"/>
              </a:rPr>
              <a:t>.</a:t>
            </a:r>
          </a:p>
          <a:p>
            <a:pPr algn="just">
              <a:buFont typeface="Arial" pitchFamily="34" charset="0"/>
              <a:buChar char="•"/>
            </a:pPr>
            <a:r>
              <a:rPr lang="en-US" b="1" dirty="0">
                <a:solidFill>
                  <a:srgbClr val="B911A5"/>
                </a:solidFill>
                <a:latin typeface="+mn-lt"/>
              </a:rPr>
              <a:t>Except for directional, line-of-sight microwave systems, </a:t>
            </a:r>
            <a:r>
              <a:rPr lang="en-US" dirty="0">
                <a:latin typeface="+mn-lt"/>
              </a:rPr>
              <a:t>the </a:t>
            </a:r>
            <a:r>
              <a:rPr lang="en-US" b="1" dirty="0">
                <a:latin typeface="+mn-lt"/>
              </a:rPr>
              <a:t>polarity of a signal may change during propagation </a:t>
            </a:r>
            <a:r>
              <a:rPr lang="en-US" dirty="0">
                <a:latin typeface="+mn-lt"/>
              </a:rPr>
              <a:t>between transmitter and receiver because of </a:t>
            </a:r>
            <a:r>
              <a:rPr lang="en-US" b="1" dirty="0">
                <a:latin typeface="+mn-lt"/>
              </a:rPr>
              <a:t>reflections</a:t>
            </a:r>
            <a:r>
              <a:rPr lang="en-US" dirty="0">
                <a:latin typeface="+mn-lt"/>
              </a:rPr>
              <a:t>.</a:t>
            </a:r>
          </a:p>
          <a:p>
            <a:pPr algn="just">
              <a:buFont typeface="Arial" pitchFamily="34" charset="0"/>
              <a:buChar char="•"/>
            </a:pPr>
            <a:r>
              <a:rPr lang="en-US" b="1" dirty="0">
                <a:solidFill>
                  <a:srgbClr val="B911A5"/>
                </a:solidFill>
                <a:latin typeface="+mn-lt"/>
              </a:rPr>
              <a:t>Most short-range radio applications</a:t>
            </a:r>
            <a:r>
              <a:rPr lang="en-US" dirty="0">
                <a:latin typeface="+mn-lt"/>
              </a:rPr>
              <a:t>, a </a:t>
            </a:r>
            <a:r>
              <a:rPr lang="en-US" b="1" dirty="0">
                <a:latin typeface="+mn-lt"/>
              </a:rPr>
              <a:t>horizontal antenna </a:t>
            </a:r>
            <a:r>
              <a:rPr lang="en-US" dirty="0">
                <a:latin typeface="+mn-lt"/>
              </a:rPr>
              <a:t>will receive transmissions from a </a:t>
            </a:r>
            <a:r>
              <a:rPr lang="en-US" b="1" dirty="0">
                <a:latin typeface="+mn-lt"/>
              </a:rPr>
              <a:t>vertical antenna</a:t>
            </a:r>
            <a:r>
              <a:rPr lang="en-US" dirty="0">
                <a:latin typeface="+mn-lt"/>
              </a:rPr>
              <a:t>, for example, albeit with some attenuation. </a:t>
            </a:r>
          </a:p>
          <a:p>
            <a:pPr algn="just">
              <a:spcBef>
                <a:spcPts val="600"/>
              </a:spcBef>
              <a:spcAft>
                <a:spcPts val="600"/>
              </a:spcAft>
              <a:buFont typeface="Arial" pitchFamily="34" charset="0"/>
              <a:buChar char="•"/>
            </a:pPr>
            <a:r>
              <a:rPr lang="en-US" dirty="0">
                <a:latin typeface="+mn-lt"/>
              </a:rPr>
              <a:t>The term </a:t>
            </a:r>
            <a:r>
              <a:rPr lang="en-US" b="1" dirty="0">
                <a:solidFill>
                  <a:srgbClr val="0033CC"/>
                </a:solidFill>
                <a:latin typeface="+mn-lt"/>
              </a:rPr>
              <a:t>cross polarization </a:t>
            </a:r>
            <a:r>
              <a:rPr lang="en-US" dirty="0">
                <a:latin typeface="+mn-lt"/>
              </a:rPr>
              <a:t>defines the </a:t>
            </a:r>
            <a:r>
              <a:rPr lang="en-US" b="1" dirty="0">
                <a:latin typeface="+mn-lt"/>
              </a:rPr>
              <a:t>degree to which a transmission from an antenna of one polarization can be received by an antenna of the opposite polarization</a:t>
            </a:r>
            <a:r>
              <a:rPr lang="en-US" dirty="0">
                <a:latin typeface="+mn-lt"/>
              </a:rPr>
              <a:t>. </a:t>
            </a:r>
          </a:p>
          <a:p>
            <a:pPr algn="just">
              <a:buFont typeface="Arial" pitchFamily="34" charset="0"/>
              <a:buChar char="•"/>
            </a:pPr>
            <a:r>
              <a:rPr lang="en-US" dirty="0">
                <a:latin typeface="+mn-lt"/>
              </a:rPr>
              <a:t>Often, the </a:t>
            </a:r>
            <a:r>
              <a:rPr lang="en-US" b="1" dirty="0">
                <a:latin typeface="+mn-lt"/>
              </a:rPr>
              <a:t>polarization </a:t>
            </a:r>
            <a:r>
              <a:rPr lang="en-US" dirty="0">
                <a:latin typeface="+mn-lt"/>
              </a:rPr>
              <a:t>of a transmitter or receiver antenna is </a:t>
            </a:r>
            <a:r>
              <a:rPr lang="en-US" b="1" dirty="0">
                <a:latin typeface="+mn-lt"/>
              </a:rPr>
              <a:t>not well defined, </a:t>
            </a:r>
            <a:r>
              <a:rPr lang="en-US" dirty="0">
                <a:latin typeface="+mn-lt"/>
              </a:rPr>
              <a:t>such as in the case of a </a:t>
            </a:r>
            <a:r>
              <a:rPr lang="en-US" b="1" dirty="0">
                <a:latin typeface="+mn-lt"/>
              </a:rPr>
              <a:t>handheld device</a:t>
            </a:r>
            <a:r>
              <a:rPr lang="en-US" dirty="0">
                <a:latin typeface="+mn-lt"/>
              </a:rPr>
              <a:t>. </a:t>
            </a:r>
          </a:p>
          <a:p>
            <a:pPr lvl="1" algn="just">
              <a:buFont typeface="Arial" pitchFamily="34" charset="0"/>
              <a:buChar char="•"/>
            </a:pPr>
            <a:r>
              <a:rPr lang="en-US" dirty="0">
                <a:latin typeface="+mn-lt"/>
              </a:rPr>
              <a:t>A </a:t>
            </a:r>
            <a:r>
              <a:rPr lang="en-US" b="1" dirty="0">
                <a:solidFill>
                  <a:srgbClr val="B911A5"/>
                </a:solidFill>
                <a:latin typeface="+mn-lt"/>
              </a:rPr>
              <a:t>circular polarized antenna </a:t>
            </a:r>
            <a:r>
              <a:rPr lang="en-US" dirty="0">
                <a:latin typeface="+mn-lt"/>
              </a:rPr>
              <a:t>can be used </a:t>
            </a:r>
            <a:r>
              <a:rPr lang="en-US" b="1" dirty="0">
                <a:latin typeface="+mn-lt"/>
              </a:rPr>
              <a:t>when the opposite antenna polarization is not defined</a:t>
            </a:r>
          </a:p>
          <a:p>
            <a:pPr lvl="1" algn="just">
              <a:buFont typeface="Arial" pitchFamily="34" charset="0"/>
              <a:buChar char="•"/>
            </a:pPr>
            <a:r>
              <a:rPr lang="en-US" dirty="0">
                <a:latin typeface="+mn-lt"/>
              </a:rPr>
              <a:t>Cross polarization between antennas </a:t>
            </a:r>
            <a:r>
              <a:rPr lang="en-US" b="1" dirty="0">
                <a:latin typeface="+mn-lt"/>
              </a:rPr>
              <a:t>results in signal attenuation.</a:t>
            </a:r>
          </a:p>
          <a:p>
            <a:r>
              <a:rPr lang="en-US" b="1" u="sng" dirty="0">
                <a:solidFill>
                  <a:srgbClr val="0033CC"/>
                </a:solidFill>
                <a:latin typeface="+mn-lt"/>
              </a:rPr>
              <a:t>5.Bandwidth</a:t>
            </a:r>
          </a:p>
          <a:p>
            <a:pPr>
              <a:spcBef>
                <a:spcPts val="600"/>
              </a:spcBef>
              <a:spcAft>
                <a:spcPts val="600"/>
              </a:spcAft>
              <a:buFont typeface="Arial" pitchFamily="34" charset="0"/>
              <a:buChar char="•"/>
            </a:pPr>
            <a:r>
              <a:rPr lang="en-US" dirty="0">
                <a:solidFill>
                  <a:srgbClr val="960000"/>
                </a:solidFill>
                <a:latin typeface="+mn-lt"/>
              </a:rPr>
              <a:t>Antenna bandwidth is the </a:t>
            </a:r>
            <a:r>
              <a:rPr lang="en-US" b="1" dirty="0">
                <a:solidFill>
                  <a:srgbClr val="960000"/>
                </a:solidFill>
                <a:latin typeface="+mn-lt"/>
              </a:rPr>
              <a:t>range of frequencies over which the antenna can operate while some other characteristic remains within a defined range</a:t>
            </a:r>
            <a:r>
              <a:rPr lang="en-US" dirty="0">
                <a:solidFill>
                  <a:srgbClr val="960000"/>
                </a:solidFill>
                <a:latin typeface="+mn-lt"/>
              </a:rPr>
              <a:t>. </a:t>
            </a:r>
          </a:p>
          <a:p>
            <a:pPr>
              <a:spcBef>
                <a:spcPts val="600"/>
              </a:spcBef>
              <a:spcAft>
                <a:spcPts val="600"/>
              </a:spcAft>
              <a:buFont typeface="Arial" pitchFamily="34" charset="0"/>
              <a:buChar char="•"/>
            </a:pPr>
            <a:r>
              <a:rPr lang="en-US" i="1" dirty="0">
                <a:latin typeface="+mn-lt"/>
              </a:rPr>
              <a:t>It is related to the </a:t>
            </a:r>
            <a:r>
              <a:rPr lang="en-US" b="1" i="1" dirty="0">
                <a:latin typeface="+mn-lt"/>
              </a:rPr>
              <a:t>antenna impedance.</a:t>
            </a:r>
            <a:endParaRPr lang="en-US" i="1" dirty="0">
              <a:latin typeface="+mn-lt"/>
            </a:endParaRPr>
          </a:p>
          <a:p>
            <a:pPr lvl="1" algn="just">
              <a:buFont typeface="Arial" pitchFamily="34" charset="0"/>
              <a:buChar char="•"/>
            </a:pPr>
            <a:endParaRPr lang="en-US" b="1" dirty="0">
              <a:solidFill>
                <a:srgbClr val="0000FF"/>
              </a:solidFill>
              <a:latin typeface="+mn-lt"/>
            </a:endParaRPr>
          </a:p>
          <a:p>
            <a:pPr algn="just">
              <a:buFont typeface="Arial" pitchFamily="34" charset="0"/>
              <a:buChar char="•"/>
            </a:pPr>
            <a:endParaRPr lang="en-US" dirty="0">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914400" y="152400"/>
            <a:ext cx="7315200" cy="461665"/>
          </a:xfrm>
          <a:prstGeom prst="rect">
            <a:avLst/>
          </a:prstGeom>
          <a:solidFill>
            <a:srgbClr val="FFCCCC"/>
          </a:solidFill>
        </p:spPr>
        <p:txBody>
          <a:bodyPr wrap="square">
            <a:spAutoFit/>
          </a:bodyPr>
          <a:lstStyle/>
          <a:p>
            <a:r>
              <a:rPr lang="en-US" sz="2400" b="1" dirty="0">
                <a:solidFill>
                  <a:srgbClr val="C00000"/>
                </a:solidFill>
              </a:rPr>
              <a:t>Antenna characteristics</a:t>
            </a:r>
          </a:p>
        </p:txBody>
      </p:sp>
      <p:sp>
        <p:nvSpPr>
          <p:cNvPr id="8" name="Rectangle 7"/>
          <p:cNvSpPr/>
          <p:nvPr/>
        </p:nvSpPr>
        <p:spPr>
          <a:xfrm>
            <a:off x="381000" y="609600"/>
            <a:ext cx="8610600" cy="2062103"/>
          </a:xfrm>
          <a:prstGeom prst="rect">
            <a:avLst/>
          </a:prstGeom>
        </p:spPr>
        <p:txBody>
          <a:bodyPr wrap="square">
            <a:spAutoFit/>
          </a:bodyPr>
          <a:lstStyle/>
          <a:p>
            <a:pPr>
              <a:spcBef>
                <a:spcPts val="600"/>
              </a:spcBef>
              <a:spcAft>
                <a:spcPts val="600"/>
              </a:spcAft>
              <a:buFont typeface="Arial" pitchFamily="34" charset="0"/>
              <a:buChar char="•"/>
            </a:pPr>
            <a:r>
              <a:rPr lang="en-US" b="1" dirty="0">
                <a:latin typeface="+mn-lt"/>
              </a:rPr>
              <a:t>A </a:t>
            </a:r>
            <a:r>
              <a:rPr lang="en-US" b="1" dirty="0">
                <a:solidFill>
                  <a:srgbClr val="0033CC"/>
                </a:solidFill>
                <a:latin typeface="+mn-lt"/>
              </a:rPr>
              <a:t>narrow bandwidth or high Q antenna </a:t>
            </a:r>
            <a:r>
              <a:rPr lang="en-US" dirty="0">
                <a:latin typeface="+mn-lt"/>
              </a:rPr>
              <a:t>will </a:t>
            </a:r>
            <a:r>
              <a:rPr lang="en-US" b="1" dirty="0">
                <a:latin typeface="+mn-lt"/>
              </a:rPr>
              <a:t>discriminate against harmonics and other spurious radiation a</a:t>
            </a:r>
            <a:r>
              <a:rPr lang="en-US" dirty="0">
                <a:latin typeface="+mn-lt"/>
              </a:rPr>
              <a:t>nd thereby will </a:t>
            </a:r>
            <a:r>
              <a:rPr lang="en-US" b="1" dirty="0">
                <a:latin typeface="+mn-lt"/>
              </a:rPr>
              <a:t>reduce the requirements for a supplementary filter</a:t>
            </a:r>
            <a:endParaRPr lang="en-US" dirty="0">
              <a:latin typeface="+mn-lt"/>
            </a:endParaRPr>
          </a:p>
          <a:p>
            <a:pPr>
              <a:spcBef>
                <a:spcPts val="600"/>
              </a:spcBef>
              <a:spcAft>
                <a:spcPts val="600"/>
              </a:spcAft>
              <a:buFont typeface="Arial" pitchFamily="34" charset="0"/>
              <a:buChar char="•"/>
            </a:pPr>
            <a:r>
              <a:rPr lang="en-US" dirty="0">
                <a:latin typeface="+mn-lt"/>
              </a:rPr>
              <a:t>Changing proximity of nearby objects or the “</a:t>
            </a:r>
            <a:r>
              <a:rPr lang="en-US" b="1" dirty="0">
                <a:latin typeface="+mn-lt"/>
              </a:rPr>
              <a:t>hand effect</a:t>
            </a:r>
            <a:r>
              <a:rPr lang="en-US" dirty="0">
                <a:latin typeface="+mn-lt"/>
              </a:rPr>
              <a:t>” of portable transmitters can also cause a </a:t>
            </a:r>
            <a:r>
              <a:rPr lang="en-US" b="1" dirty="0">
                <a:latin typeface="+mn-lt"/>
              </a:rPr>
              <a:t>reduction of power or even a pulling of frequency</a:t>
            </a:r>
            <a:r>
              <a:rPr lang="en-US" dirty="0">
                <a:latin typeface="+mn-lt"/>
              </a:rPr>
              <a:t>, particularly in low-power transmitters.</a:t>
            </a:r>
          </a:p>
          <a:p>
            <a:pPr>
              <a:spcBef>
                <a:spcPts val="600"/>
              </a:spcBef>
              <a:spcAft>
                <a:spcPts val="600"/>
              </a:spcAft>
            </a:pPr>
            <a:endParaRPr lang="en-US" b="1" dirty="0">
              <a:solidFill>
                <a:srgbClr val="0000FF"/>
              </a:solidFill>
              <a:latin typeface="+mn-lt"/>
            </a:endParaRPr>
          </a:p>
        </p:txBody>
      </p:sp>
      <p:pic>
        <p:nvPicPr>
          <p:cNvPr id="4" name="Picture 2"/>
          <p:cNvPicPr>
            <a:picLocks noChangeAspect="1" noChangeArrowheads="1"/>
          </p:cNvPicPr>
          <p:nvPr/>
        </p:nvPicPr>
        <p:blipFill>
          <a:blip r:embed="rId2"/>
          <a:srcRect/>
          <a:stretch>
            <a:fillRect/>
          </a:stretch>
        </p:blipFill>
        <p:spPr bwMode="auto">
          <a:xfrm>
            <a:off x="838200" y="4876800"/>
            <a:ext cx="895350" cy="671513"/>
          </a:xfrm>
          <a:prstGeom prst="rect">
            <a:avLst/>
          </a:prstGeom>
          <a:noFill/>
          <a:ln w="9525">
            <a:solidFill>
              <a:schemeClr val="tx1"/>
            </a:solid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2057400" y="5029200"/>
            <a:ext cx="2609850" cy="466725"/>
          </a:xfrm>
          <a:prstGeom prst="rect">
            <a:avLst/>
          </a:prstGeom>
          <a:noFill/>
          <a:ln w="9525">
            <a:solidFill>
              <a:schemeClr val="tx1"/>
            </a:solid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4937184" y="3352800"/>
            <a:ext cx="4206815" cy="2133600"/>
          </a:xfrm>
          <a:prstGeom prst="rect">
            <a:avLst/>
          </a:prstGeom>
          <a:noFill/>
          <a:ln w="9525">
            <a:noFill/>
            <a:miter lim="800000"/>
            <a:headEnd/>
            <a:tailEnd/>
          </a:ln>
          <a:effectLst/>
        </p:spPr>
      </p:pic>
      <p:sp>
        <p:nvSpPr>
          <p:cNvPr id="7" name="Rectangle 6"/>
          <p:cNvSpPr/>
          <p:nvPr/>
        </p:nvSpPr>
        <p:spPr>
          <a:xfrm>
            <a:off x="457200" y="2362201"/>
            <a:ext cx="4648200" cy="4524315"/>
          </a:xfrm>
          <a:prstGeom prst="rect">
            <a:avLst/>
          </a:prstGeom>
        </p:spPr>
        <p:txBody>
          <a:bodyPr wrap="square">
            <a:spAutoFit/>
          </a:bodyPr>
          <a:lstStyle/>
          <a:p>
            <a:pPr algn="just"/>
            <a:r>
              <a:rPr lang="en-US" b="1" u="sng" dirty="0">
                <a:solidFill>
                  <a:srgbClr val="0033CC"/>
                </a:solidFill>
                <a:latin typeface="+mn-lt"/>
              </a:rPr>
              <a:t>6. Antenna factor</a:t>
            </a:r>
          </a:p>
          <a:p>
            <a:pPr algn="just">
              <a:buFont typeface="Arial" pitchFamily="34" charset="0"/>
              <a:buChar char="•"/>
            </a:pPr>
            <a:r>
              <a:rPr lang="en-US" dirty="0">
                <a:latin typeface="+mn-lt"/>
              </a:rPr>
              <a:t>commonly used with calibrated test antennas t</a:t>
            </a:r>
            <a:r>
              <a:rPr lang="en-US" b="1" dirty="0">
                <a:latin typeface="+mn-lt"/>
              </a:rPr>
              <a:t>o make field strength measurements on a test receiver or spectrum analyzer. </a:t>
            </a:r>
          </a:p>
          <a:p>
            <a:pPr algn="just">
              <a:buFont typeface="Arial" pitchFamily="34" charset="0"/>
              <a:buChar char="•"/>
            </a:pPr>
            <a:r>
              <a:rPr lang="en-US" dirty="0">
                <a:solidFill>
                  <a:srgbClr val="960000"/>
                </a:solidFill>
                <a:latin typeface="+mn-lt"/>
              </a:rPr>
              <a:t>It relates the </a:t>
            </a:r>
            <a:r>
              <a:rPr lang="en-US" b="1" dirty="0">
                <a:solidFill>
                  <a:srgbClr val="960000"/>
                </a:solidFill>
                <a:latin typeface="+mn-lt"/>
              </a:rPr>
              <a:t>field strength to the voltage across the antenna terminals when the antenna is terminated in its specified impedance</a:t>
            </a:r>
            <a:r>
              <a:rPr lang="en-US" dirty="0">
                <a:solidFill>
                  <a:srgbClr val="960000"/>
                </a:solidFill>
                <a:latin typeface="+mn-lt"/>
              </a:rPr>
              <a:t> (usually </a:t>
            </a:r>
            <a:r>
              <a:rPr lang="en-US" b="1" dirty="0">
                <a:solidFill>
                  <a:srgbClr val="960000"/>
                </a:solidFill>
                <a:latin typeface="+mn-lt"/>
              </a:rPr>
              <a:t>50 or 75 ohms</a:t>
            </a:r>
            <a:r>
              <a:rPr lang="en-US" dirty="0">
                <a:solidFill>
                  <a:srgbClr val="960000"/>
                </a:solidFill>
                <a:latin typeface="+mn-lt"/>
              </a:rPr>
              <a:t>).</a:t>
            </a:r>
          </a:p>
          <a:p>
            <a:pPr algn="just">
              <a:buFont typeface="Arial" pitchFamily="34" charset="0"/>
              <a:buChar char="•"/>
            </a:pPr>
            <a:endParaRPr lang="en-US" dirty="0">
              <a:latin typeface="+mn-lt"/>
            </a:endParaRPr>
          </a:p>
          <a:p>
            <a:pPr algn="just">
              <a:buFont typeface="Arial" pitchFamily="34" charset="0"/>
              <a:buChar char="•"/>
            </a:pPr>
            <a:endParaRPr lang="en-US" dirty="0">
              <a:latin typeface="+mn-lt"/>
            </a:endParaRPr>
          </a:p>
          <a:p>
            <a:pPr algn="just">
              <a:buFont typeface="Arial" pitchFamily="34" charset="0"/>
              <a:buChar char="•"/>
            </a:pPr>
            <a:endParaRPr lang="en-US" dirty="0">
              <a:latin typeface="+mn-lt"/>
            </a:endParaRPr>
          </a:p>
          <a:p>
            <a:pPr algn="just">
              <a:buFont typeface="Arial" pitchFamily="34" charset="0"/>
              <a:buChar char="•"/>
            </a:pPr>
            <a:endParaRPr lang="en-US" dirty="0">
              <a:latin typeface="+mn-lt"/>
            </a:endParaRPr>
          </a:p>
          <a:p>
            <a:pPr algn="just">
              <a:buFont typeface="Arial" pitchFamily="34" charset="0"/>
              <a:buChar char="•"/>
            </a:pPr>
            <a:endParaRPr lang="en-US" dirty="0">
              <a:latin typeface="+mn-lt"/>
            </a:endParaRPr>
          </a:p>
          <a:p>
            <a:pPr algn="just">
              <a:buFont typeface="Arial" pitchFamily="34" charset="0"/>
              <a:buChar char="•"/>
            </a:pPr>
            <a:r>
              <a:rPr lang="en-US" dirty="0">
                <a:latin typeface="+mn-lt"/>
              </a:rPr>
              <a:t>where </a:t>
            </a:r>
            <a:r>
              <a:rPr lang="en-US" b="1" dirty="0">
                <a:latin typeface="+mn-lt"/>
              </a:rPr>
              <a:t>AF is the antenna factor in </a:t>
            </a:r>
            <a:r>
              <a:rPr lang="en-US" b="1" dirty="0">
                <a:solidFill>
                  <a:srgbClr val="960000"/>
                </a:solidFill>
                <a:latin typeface="+mn-lt"/>
              </a:rPr>
              <a:t>per m</a:t>
            </a:r>
            <a:r>
              <a:rPr lang="en-US" b="1" dirty="0">
                <a:latin typeface="+mn-lt"/>
              </a:rPr>
              <a:t>, E is the field strength in V/m, V is the load</a:t>
            </a:r>
          </a:p>
          <a:p>
            <a:pPr algn="just"/>
            <a:r>
              <a:rPr lang="en-US" b="1" dirty="0">
                <a:latin typeface="+mn-lt"/>
              </a:rPr>
              <a:t>voltage in V.</a:t>
            </a:r>
            <a:endParaRPr lang="en-US" dirty="0">
              <a:latin typeface="+mn-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34551</TotalTime>
  <Words>7369</Words>
  <Application>Microsoft Office PowerPoint</Application>
  <PresentationFormat>On-screen Show (4:3)</PresentationFormat>
  <Paragraphs>515</Paragraphs>
  <Slides>57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57</vt:i4>
      </vt:variant>
      <vt:variant>
        <vt:lpstr>Custom Shows</vt:lpstr>
      </vt:variant>
      <vt:variant>
        <vt:i4>1</vt:i4>
      </vt:variant>
    </vt:vector>
  </HeadingPairs>
  <TitlesOfParts>
    <vt:vector size="64" baseType="lpstr">
      <vt:lpstr>Arial</vt:lpstr>
      <vt:lpstr>Calibri</vt:lpstr>
      <vt:lpstr>Calibri Light</vt:lpstr>
      <vt:lpstr>Times New Roman</vt:lpstr>
      <vt:lpstr>Wingdings</vt:lpstr>
      <vt:lpstr>Office Theme</vt:lpstr>
      <vt:lpstr>Unit-2 – Baseband coding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PAWAN</dc:creator>
  <cp:lastModifiedBy>prasad jones christydass sam</cp:lastModifiedBy>
  <cp:revision>2913</cp:revision>
  <dcterms:created xsi:type="dcterms:W3CDTF">2006-08-16T00:00:00Z</dcterms:created>
  <dcterms:modified xsi:type="dcterms:W3CDTF">2024-08-06T15:18:39Z</dcterms:modified>
</cp:coreProperties>
</file>